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8"/>
  </p:notesMasterIdLst>
  <p:sldIdLst>
    <p:sldId id="452" r:id="rId2"/>
    <p:sldId id="1838" r:id="rId3"/>
    <p:sldId id="1837" r:id="rId4"/>
    <p:sldId id="1807" r:id="rId5"/>
    <p:sldId id="426" r:id="rId6"/>
    <p:sldId id="424" r:id="rId7"/>
    <p:sldId id="516" r:id="rId8"/>
    <p:sldId id="446" r:id="rId9"/>
    <p:sldId id="1802" r:id="rId10"/>
    <p:sldId id="1803" r:id="rId11"/>
    <p:sldId id="1828" r:id="rId12"/>
    <p:sldId id="1829" r:id="rId13"/>
    <p:sldId id="1831" r:id="rId14"/>
    <p:sldId id="1830" r:id="rId15"/>
    <p:sldId id="496" r:id="rId16"/>
    <p:sldId id="368" r:id="rId17"/>
    <p:sldId id="770" r:id="rId18"/>
    <p:sldId id="771" r:id="rId19"/>
    <p:sldId id="813" r:id="rId20"/>
    <p:sldId id="814" r:id="rId21"/>
    <p:sldId id="1832" r:id="rId22"/>
    <p:sldId id="472" r:id="rId23"/>
    <p:sldId id="469" r:id="rId24"/>
    <p:sldId id="388" r:id="rId25"/>
    <p:sldId id="1856" r:id="rId26"/>
    <p:sldId id="1857" r:id="rId27"/>
    <p:sldId id="1834" r:id="rId28"/>
    <p:sldId id="1836" r:id="rId29"/>
    <p:sldId id="497" r:id="rId30"/>
    <p:sldId id="1839" r:id="rId31"/>
    <p:sldId id="1840" r:id="rId32"/>
    <p:sldId id="1842" r:id="rId33"/>
    <p:sldId id="1843" r:id="rId34"/>
    <p:sldId id="1846" r:id="rId35"/>
    <p:sldId id="1845" r:id="rId36"/>
    <p:sldId id="1850" r:id="rId37"/>
    <p:sldId id="1855" r:id="rId38"/>
    <p:sldId id="1851" r:id="rId39"/>
    <p:sldId id="1852" r:id="rId40"/>
    <p:sldId id="1854" r:id="rId41"/>
    <p:sldId id="1858" r:id="rId42"/>
    <p:sldId id="1808" r:id="rId43"/>
    <p:sldId id="1789" r:id="rId44"/>
    <p:sldId id="1810" r:id="rId45"/>
    <p:sldId id="1811" r:id="rId46"/>
    <p:sldId id="1790" r:id="rId47"/>
    <p:sldId id="1812" r:id="rId48"/>
    <p:sldId id="1813" r:id="rId49"/>
    <p:sldId id="1817" r:id="rId50"/>
    <p:sldId id="1814" r:id="rId51"/>
    <p:sldId id="1815" r:id="rId52"/>
    <p:sldId id="1816" r:id="rId53"/>
    <p:sldId id="1818" r:id="rId54"/>
    <p:sldId id="1791" r:id="rId55"/>
    <p:sldId id="1819" r:id="rId56"/>
    <p:sldId id="1864" r:id="rId57"/>
    <p:sldId id="1822" r:id="rId58"/>
    <p:sldId id="1823" r:id="rId59"/>
    <p:sldId id="1825" r:id="rId60"/>
    <p:sldId id="1821" r:id="rId61"/>
    <p:sldId id="1861" r:id="rId62"/>
    <p:sldId id="1827" r:id="rId63"/>
    <p:sldId id="1809" r:id="rId64"/>
    <p:sldId id="1859" r:id="rId65"/>
    <p:sldId id="1860" r:id="rId66"/>
    <p:sldId id="186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8FC2"/>
    <a:srgbClr val="092C63"/>
    <a:srgbClr val="BF2DC0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/>
    <p:restoredTop sz="97148"/>
  </p:normalViewPr>
  <p:slideViewPr>
    <p:cSldViewPr snapToGrid="0" snapToObjects="1">
      <p:cViewPr>
        <p:scale>
          <a:sx n="103" d="100"/>
          <a:sy n="103" d="100"/>
        </p:scale>
        <p:origin x="160" y="672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88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10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7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11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2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5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4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04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9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(6/16/14 16:21) -----</a:t>
            </a:r>
          </a:p>
          <a:p>
            <a:r>
              <a:rPr lang="en-US"/>
              <a:t>fault tolerance check hyphen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300 AI companies had shutdown, gone bankrupt, or been acquired by the end of 1993, effectively ending the first commercial wave of AI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Herbert Robbins; Sutton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4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00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inductive bias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40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6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9/5/19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9/5/19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9/5/19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9/5/19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9/5/19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17.em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3749574/principles-of-computer-system-design" TargetMode="External"/><Relationship Id="rId2" Type="http://schemas.openxmlformats.org/officeDocument/2006/relationships/hyperlink" Target="https://homes.cs.washington.edu/~pedrod/papers/cacm1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712.05855.pdf" TargetMode="External"/><Relationship Id="rId4" Type="http://schemas.openxmlformats.org/officeDocument/2006/relationships/hyperlink" Target="https://arxiv.org/abs/1904.03257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hyperlink" Target="https://tinyurl.com/aisysfa19signup" TargetMode="External"/><Relationship Id="rId4" Type="http://schemas.openxmlformats.org/officeDocument/2006/relationships/hyperlink" Target="https://ucbrise.github.io/cs294-ai-sys-fa19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9.jpe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3749574/principles-of-computer-system-design" TargetMode="External"/><Relationship Id="rId2" Type="http://schemas.openxmlformats.org/officeDocument/2006/relationships/hyperlink" Target="https://homes.cs.washington.edu/~pedrod/papers/cacm1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712.05855.pdf" TargetMode="External"/><Relationship Id="rId4" Type="http://schemas.openxmlformats.org/officeDocument/2006/relationships/hyperlink" Target="https://arxiv.org/abs/1904.03257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cuXbpXRvJ0?start=38&amp;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3749574/principles-of-computer-system-design" TargetMode="External"/><Relationship Id="rId2" Type="http://schemas.openxmlformats.org/officeDocument/2006/relationships/hyperlink" Target="https://homes.cs.washington.edu/~pedrod/papers/cacm1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712.05855.pdf" TargetMode="External"/><Relationship Id="rId4" Type="http://schemas.openxmlformats.org/officeDocument/2006/relationships/hyperlink" Target="https://arxiv.org/abs/1904.03257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stanford.edu/magazine/article/who-will-control-swarm" TargetMode="External"/><Relationship Id="rId2" Type="http://schemas.openxmlformats.org/officeDocument/2006/relationships/hyperlink" Target="https://arxiv.org/abs/1904.0325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5.07538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68373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0"/>
            <a:ext cx="10477500" cy="40537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Big Ideas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B7AACF-BEEE-9B4E-89B1-D987D4D7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Forces Driving AI Revolution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61EC23-EA55-4D43-84E6-9CB48D81474A}"/>
              </a:ext>
            </a:extLst>
          </p:cNvPr>
          <p:cNvGrpSpPr/>
          <p:nvPr/>
        </p:nvGrpSpPr>
        <p:grpSpPr>
          <a:xfrm>
            <a:off x="3901630" y="1785604"/>
            <a:ext cx="3268074" cy="2741264"/>
            <a:chOff x="3901630" y="1785604"/>
            <a:chExt cx="3268074" cy="27412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E4281E-318C-4E4D-9825-3DEF18988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1630" y="2077991"/>
              <a:ext cx="3268074" cy="24488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633114-266A-6A49-A152-07C9AF182EE7}"/>
                </a:ext>
              </a:extLst>
            </p:cNvPr>
            <p:cNvSpPr txBox="1"/>
            <p:nvPr/>
          </p:nvSpPr>
          <p:spPr>
            <a:xfrm>
              <a:off x="4481533" y="1785604"/>
              <a:ext cx="2108269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Compute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0D4E9F-67C1-8D41-A85C-AD6E7A7E95ED}"/>
              </a:ext>
            </a:extLst>
          </p:cNvPr>
          <p:cNvGrpSpPr/>
          <p:nvPr/>
        </p:nvGrpSpPr>
        <p:grpSpPr>
          <a:xfrm>
            <a:off x="7320988" y="1785604"/>
            <a:ext cx="4358768" cy="3073656"/>
            <a:chOff x="7320988" y="1785604"/>
            <a:chExt cx="4358768" cy="3073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4CA412-040F-764B-809E-E9533EA4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9087" y="2555503"/>
              <a:ext cx="3222967" cy="8362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7B85AF-EDB9-4644-99AC-745F84D1D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0988" y="3365385"/>
              <a:ext cx="2525673" cy="14938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885436-7431-7D47-A4A6-D03A2280E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54083" y="3075617"/>
              <a:ext cx="2525673" cy="14935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D4E862-3BBC-E746-B508-B2DA08ACE5F0}"/>
                </a:ext>
              </a:extLst>
            </p:cNvPr>
            <p:cNvSpPr txBox="1"/>
            <p:nvPr/>
          </p:nvSpPr>
          <p:spPr>
            <a:xfrm>
              <a:off x="8226000" y="1785604"/>
              <a:ext cx="2635658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Abstractions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4C6A20-ADA9-A749-88E0-52D8E407AA2D}"/>
              </a:ext>
            </a:extLst>
          </p:cNvPr>
          <p:cNvGrpSpPr/>
          <p:nvPr/>
        </p:nvGrpSpPr>
        <p:grpSpPr>
          <a:xfrm>
            <a:off x="423545" y="1785604"/>
            <a:ext cx="3021050" cy="2930928"/>
            <a:chOff x="423545" y="1785604"/>
            <a:chExt cx="3021050" cy="29309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85A7DE-BF16-0C4A-9D9F-E21BBB772E99}"/>
                </a:ext>
              </a:extLst>
            </p:cNvPr>
            <p:cNvSpPr txBox="1"/>
            <p:nvPr/>
          </p:nvSpPr>
          <p:spPr>
            <a:xfrm>
              <a:off x="1174341" y="1785604"/>
              <a:ext cx="119135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CDEF40-4F5B-ED40-A5CA-37E0ED031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545" y="2555503"/>
              <a:ext cx="3021050" cy="12084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79EDFC-F2DA-F446-9170-C5773B09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420" y="3508111"/>
              <a:ext cx="1325507" cy="12084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7D22DA-4638-4F47-8D3E-6B78C369F7F2}"/>
                </a:ext>
              </a:extLst>
            </p:cNvPr>
            <p:cNvSpPr txBox="1"/>
            <p:nvPr/>
          </p:nvSpPr>
          <p:spPr>
            <a:xfrm>
              <a:off x="1782555" y="3763923"/>
              <a:ext cx="154721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Benchmarks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02D2CA-58E0-8543-A434-3D3390D1037A}"/>
              </a:ext>
            </a:extLst>
          </p:cNvPr>
          <p:cNvGrpSpPr/>
          <p:nvPr/>
        </p:nvGrpSpPr>
        <p:grpSpPr>
          <a:xfrm>
            <a:off x="591690" y="4768855"/>
            <a:ext cx="10919854" cy="1864137"/>
            <a:chOff x="591690" y="4768855"/>
            <a:chExt cx="10919854" cy="18641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6A429D-E956-D740-9A8F-3651D0E7E18C}"/>
                </a:ext>
              </a:extLst>
            </p:cNvPr>
            <p:cNvSpPr txBox="1"/>
            <p:nvPr/>
          </p:nvSpPr>
          <p:spPr>
            <a:xfrm>
              <a:off x="591690" y="5190428"/>
              <a:ext cx="2430474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Advances in</a:t>
              </a:r>
            </a:p>
            <a:p>
              <a:pPr algn="r"/>
              <a:r>
                <a:rPr lang="en-US" sz="2400" dirty="0"/>
                <a:t>Algorithms and</a:t>
              </a:r>
            </a:p>
            <a:p>
              <a:pPr algn="r"/>
              <a:r>
                <a:rPr lang="en-US" sz="2400" dirty="0"/>
                <a:t>Models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7F527E-6A10-C741-BEAB-B9EE53ABB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8557" y="5110930"/>
              <a:ext cx="5082987" cy="1520254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44681C1-71C7-1F46-8FB0-1D9B5467329F}"/>
                </a:ext>
              </a:extLst>
            </p:cNvPr>
            <p:cNvGrpSpPr/>
            <p:nvPr/>
          </p:nvGrpSpPr>
          <p:grpSpPr>
            <a:xfrm>
              <a:off x="3106004" y="4768855"/>
              <a:ext cx="3483798" cy="1864137"/>
              <a:chOff x="3106004" y="4768855"/>
              <a:chExt cx="3483798" cy="186413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69EFEB3-1747-3242-B228-067336465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06004" y="4768855"/>
                <a:ext cx="3483798" cy="1864137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5FEF40-B88E-CE46-B0C7-683D2B74CA8A}"/>
                  </a:ext>
                </a:extLst>
              </p:cNvPr>
              <p:cNvSpPr txBox="1"/>
              <p:nvPr/>
            </p:nvSpPr>
            <p:spPr>
              <a:xfrm>
                <a:off x="4481533" y="6167993"/>
                <a:ext cx="697627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1951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BD2962-5A42-B941-ACE3-C631B60A7EB0}"/>
                </a:ext>
              </a:extLst>
            </p:cNvPr>
            <p:cNvSpPr txBox="1"/>
            <p:nvPr/>
          </p:nvSpPr>
          <p:spPr>
            <a:xfrm>
              <a:off x="10664427" y="5516257"/>
              <a:ext cx="69762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1998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A71506-1388-E145-B685-EBB4DAAD64DE}"/>
                </a:ext>
              </a:extLst>
            </p:cNvPr>
            <p:cNvSpPr txBox="1"/>
            <p:nvPr/>
          </p:nvSpPr>
          <p:spPr>
            <a:xfrm>
              <a:off x="7553636" y="5788893"/>
              <a:ext cx="2832827" cy="369332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Convolutional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94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C06A31-424B-1246-B583-AF2DF2A7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Reading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8890C-2ECB-1944-937D-30B6FD05A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1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B56ACA-39AB-C346-9EC6-A0A46AFA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D216A-8FD8-E845-A693-47B6DC20C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Perspective on Machine Learning</a:t>
            </a:r>
          </a:p>
          <a:p>
            <a:pPr lvl="1"/>
            <a:r>
              <a:rPr lang="en-US" dirty="0">
                <a:hlinkClick r:id="rId2"/>
              </a:rPr>
              <a:t>A Few Useful Things to Know About Machine Learning</a:t>
            </a:r>
            <a:endParaRPr lang="en-US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Provide some context on high-level ideas in ML</a:t>
            </a:r>
          </a:p>
          <a:p>
            <a:r>
              <a:rPr lang="en-US" dirty="0"/>
              <a:t>Perspective on Systems </a:t>
            </a:r>
          </a:p>
          <a:p>
            <a:pPr lvl="1"/>
            <a:r>
              <a:rPr lang="en-US" i="1" dirty="0">
                <a:hlinkClick r:id="rId3"/>
              </a:rPr>
              <a:t>Principles of Computer System Design</a:t>
            </a:r>
            <a:endParaRPr lang="en-US" i="1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Provide some context on high-level ideas in Systems</a:t>
            </a:r>
          </a:p>
          <a:p>
            <a:r>
              <a:rPr lang="en-US" dirty="0"/>
              <a:t>Views on the field of AI-Systems</a:t>
            </a:r>
          </a:p>
          <a:p>
            <a:pPr lvl="1"/>
            <a:r>
              <a:rPr lang="en-US" dirty="0">
                <a:hlinkClick r:id="rId4"/>
              </a:rPr>
              <a:t>SysML: The New Frontier of Machine Learning Systems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A Berkeley View of Systems Challenges for AI</a:t>
            </a:r>
            <a:r>
              <a:rPr lang="en-US" dirty="0"/>
              <a:t> (Mini PC)</a:t>
            </a:r>
          </a:p>
          <a:p>
            <a:pPr lvl="1"/>
            <a:r>
              <a:rPr lang="en-US" b="1" dirty="0"/>
              <a:t>Goal:</a:t>
            </a:r>
            <a:r>
              <a:rPr lang="en-US" dirty="0"/>
              <a:t> Observe two recent framings of AI-Systems Research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72F6E-6DE3-1445-90D7-101C72F0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Few Useful Things to Know About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15896-9E2F-9E4F-B378-11663B87D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Pedro </a:t>
            </a:r>
            <a:r>
              <a:rPr lang="en-US" dirty="0" err="1"/>
              <a:t>Domingos</a:t>
            </a:r>
            <a:r>
              <a:rPr lang="en-US" dirty="0"/>
              <a:t> (CACM’12)</a:t>
            </a:r>
          </a:p>
        </p:txBody>
      </p:sp>
    </p:spTree>
    <p:extLst>
      <p:ext uri="{BB962C8B-B14F-4D97-AF65-F5344CB8AC3E}">
        <p14:creationId xmlns:p14="http://schemas.microsoft.com/office/powerpoint/2010/main" val="34048440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D7DF-7458-4544-8A85-831C8F89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05E28-DD8A-604F-9D1F-4AC8217E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979" y="292323"/>
            <a:ext cx="4396571" cy="5884641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perspectiveContrastingLeftFacing"/>
            <a:lightRig rig="threePt" dir="t"/>
          </a:scene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A6D3-0B97-9D4A-9E9A-B9BE89D5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3457" cy="4351339"/>
          </a:xfrm>
          <a:solidFill>
            <a:schemeClr val="bg1">
              <a:alpha val="81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When: 2012 </a:t>
            </a:r>
          </a:p>
          <a:p>
            <a:pPr lvl="1"/>
            <a:r>
              <a:rPr lang="en-US" dirty="0"/>
              <a:t>Right before explosion in deep learning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Provides an overview of several of the </a:t>
            </a:r>
            <a:r>
              <a:rPr lang="en-US" b="1" dirty="0"/>
              <a:t>big ideas in ML</a:t>
            </a:r>
          </a:p>
          <a:p>
            <a:pPr lvl="1"/>
            <a:r>
              <a:rPr lang="en-US" dirty="0"/>
              <a:t>Describes </a:t>
            </a:r>
            <a:r>
              <a:rPr lang="en-US" b="1" dirty="0"/>
              <a:t>essential ingredients</a:t>
            </a:r>
            <a:r>
              <a:rPr lang="en-US" dirty="0"/>
              <a:t> of machine learning</a:t>
            </a:r>
          </a:p>
          <a:p>
            <a:pPr lvl="1"/>
            <a:r>
              <a:rPr lang="en-US" dirty="0"/>
              <a:t>Outlines </a:t>
            </a:r>
            <a:r>
              <a:rPr lang="en-US" b="1" dirty="0"/>
              <a:t>key trade-offs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Pretty focused on classic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7039-4494-7047-BC6B-6CDCEC8F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Ideas in ML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AA04C-10FF-0F44-AF3D-BC52D5DCA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(Underfitting/Overfitting)</a:t>
            </a:r>
          </a:p>
          <a:p>
            <a:pPr lvl="1"/>
            <a:r>
              <a:rPr lang="en-US" dirty="0"/>
              <a:t>What is being “learned”?</a:t>
            </a:r>
          </a:p>
          <a:p>
            <a:r>
              <a:rPr lang="en-US" dirty="0"/>
              <a:t>Inductive Biases and Representations</a:t>
            </a:r>
          </a:p>
          <a:p>
            <a:pPr lvl="1"/>
            <a:r>
              <a:rPr lang="en-US" dirty="0"/>
              <a:t>What assumptions about domain enable efficient learning?</a:t>
            </a:r>
          </a:p>
          <a:p>
            <a:r>
              <a:rPr lang="en-US" dirty="0"/>
              <a:t>Efficiency</a:t>
            </a:r>
            <a:r>
              <a:rPr lang="en-US" dirty="0">
                <a:sym typeface="Wingdings" pitchFamily="2" charset="2"/>
              </a:rPr>
              <a:t> (Data and Computation)</a:t>
            </a:r>
          </a:p>
          <a:p>
            <a:pPr lvl="1"/>
            <a:r>
              <a:rPr lang="en-US" dirty="0"/>
              <a:t>How much data and time are needed to learn?</a:t>
            </a:r>
          </a:p>
          <a:p>
            <a:r>
              <a:rPr lang="en-US" dirty="0"/>
              <a:t>Details: Objectives/Models/Algorithms</a:t>
            </a:r>
          </a:p>
        </p:txBody>
      </p:sp>
    </p:spTree>
    <p:extLst>
      <p:ext uri="{BB962C8B-B14F-4D97-AF65-F5344CB8AC3E}">
        <p14:creationId xmlns:p14="http://schemas.microsoft.com/office/powerpoint/2010/main" val="2716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≈ Function Approximation</a:t>
            </a:r>
            <a:endParaRPr lang="en-US" sz="4000" b="1" i="1" dirty="0"/>
          </a:p>
        </p:txBody>
      </p:sp>
      <p:pic>
        <p:nvPicPr>
          <p:cNvPr id="4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657" y="2087453"/>
            <a:ext cx="1662991" cy="14478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2839545" y="2570929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72641" y="2549743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8907" y="141479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Object Recognition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2510" y="1414791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Speech Recognition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9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7992" y="2192556"/>
            <a:ext cx="1971881" cy="12375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3040" y="2334299"/>
            <a:ext cx="2013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“The cat in </a:t>
            </a:r>
            <a:b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the hat”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513606" y="2570928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35940" y="4031133"/>
            <a:ext cx="4319585" cy="2497477"/>
            <a:chOff x="935940" y="4031133"/>
            <a:chExt cx="4319585" cy="2497477"/>
          </a:xfrm>
        </p:grpSpPr>
        <p:sp>
          <p:nvSpPr>
            <p:cNvPr id="18" name="TextBox 17"/>
            <p:cNvSpPr txBox="1"/>
            <p:nvPr/>
          </p:nvSpPr>
          <p:spPr>
            <a:xfrm>
              <a:off x="1624152" y="4031133"/>
              <a:ext cx="272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Robotic Control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40" y="4596870"/>
              <a:ext cx="4319585" cy="1931740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6725051" y="4044895"/>
            <a:ext cx="5202405" cy="2580747"/>
            <a:chOff x="6725051" y="4073650"/>
            <a:chExt cx="5202405" cy="2580747"/>
          </a:xfrm>
        </p:grpSpPr>
        <p:grpSp>
          <p:nvGrpSpPr>
            <p:cNvPr id="152" name="Group 151"/>
            <p:cNvGrpSpPr/>
            <p:nvPr/>
          </p:nvGrpSpPr>
          <p:grpSpPr>
            <a:xfrm>
              <a:off x="6725051" y="4848046"/>
              <a:ext cx="5202405" cy="1806351"/>
              <a:chOff x="5663721" y="4445290"/>
              <a:chExt cx="6229862" cy="216309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663721" y="6208279"/>
                <a:ext cx="31812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cat in the hat.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405514" y="4445290"/>
                <a:ext cx="3488069" cy="479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El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gato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en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el sombrero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5898933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49" name="Straight Arrow Connector 48"/>
                <p:cNvCxnSpPr>
                  <a:endCxn id="24" idx="2"/>
                </p:cNvCxnSpPr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6384432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>
                <a:off x="6820246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65" name="Oval 6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6" name="Oval 6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7" name="Oval 6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7236481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73" name="Oval 72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4" name="Oval 73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5" name="Oval 74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7770357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9" name="Rounded Rectangle 78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81" name="Oval 8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Straight Arrow Connector 83"/>
              <p:cNvCxnSpPr>
                <a:stCxn id="24" idx="3"/>
                <a:endCxn id="55" idx="1"/>
              </p:cNvCxnSpPr>
              <p:nvPr/>
            </p:nvCxnSpPr>
            <p:spPr>
              <a:xfrm>
                <a:off x="6126926" y="5667587"/>
                <a:ext cx="2575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5" idx="3"/>
                <a:endCxn id="63" idx="1"/>
              </p:cNvCxnSpPr>
              <p:nvPr/>
            </p:nvCxnSpPr>
            <p:spPr>
              <a:xfrm>
                <a:off x="6612425" y="5667587"/>
                <a:ext cx="2078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3" idx="3"/>
                <a:endCxn id="71" idx="1"/>
              </p:cNvCxnSpPr>
              <p:nvPr/>
            </p:nvCxnSpPr>
            <p:spPr>
              <a:xfrm>
                <a:off x="7048239" y="5667587"/>
                <a:ext cx="1882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1" idx="3"/>
                <a:endCxn id="79" idx="1"/>
              </p:cNvCxnSpPr>
              <p:nvPr/>
            </p:nvCxnSpPr>
            <p:spPr>
              <a:xfrm>
                <a:off x="7464474" y="5667587"/>
                <a:ext cx="3058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6" name="Group 95"/>
              <p:cNvGrpSpPr/>
              <p:nvPr/>
            </p:nvGrpSpPr>
            <p:grpSpPr>
              <a:xfrm>
                <a:off x="8520093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99" name="Rounded Rectangle 98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9044259" y="4875373"/>
                <a:ext cx="227993" cy="969776"/>
                <a:chOff x="5981577" y="5008014"/>
                <a:chExt cx="227993" cy="969776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5981577" y="5289333"/>
                  <a:ext cx="227993" cy="688457"/>
                  <a:chOff x="6279302" y="4596870"/>
                  <a:chExt cx="338959" cy="1023535"/>
                </a:xfrm>
              </p:grpSpPr>
              <p:sp>
                <p:nvSpPr>
                  <p:cNvPr id="108" name="Rounded Rectangle 107"/>
                  <p:cNvSpPr/>
                  <p:nvPr/>
                </p:nvSpPr>
                <p:spPr>
                  <a:xfrm>
                    <a:off x="6279302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6333365" y="4690401"/>
                    <a:ext cx="230832" cy="836474"/>
                    <a:chOff x="6321539" y="4714938"/>
                    <a:chExt cx="230832" cy="836474"/>
                  </a:xfrm>
                </p:grpSpPr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6321539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1" name="Oval 110"/>
                    <p:cNvSpPr/>
                    <p:nvPr/>
                  </p:nvSpPr>
                  <p:spPr>
                    <a:xfrm>
                      <a:off x="6321539" y="501776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2" name="Oval 111"/>
                    <p:cNvSpPr/>
                    <p:nvPr/>
                  </p:nvSpPr>
                  <p:spPr>
                    <a:xfrm>
                      <a:off x="6321539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6095573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9527494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114" name="Group 113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116" name="Rounded Rectangle 115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18" name="Oval 117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9" name="Oval 118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0" name="Oval 119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9952893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22" name="Group 121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24" name="Rounded Rectangle 1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26" name="Oval 125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7" name="Oval 126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8" name="Oval 127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10721601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30" name="Group 129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32" name="Rounded Rectangle 131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34" name="Oval 133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5" name="Oval 134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6" name="Oval 135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31" name="Straight Arrow Connector 130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Arrow Connector 137"/>
              <p:cNvCxnSpPr>
                <a:stCxn id="99" idx="3"/>
                <a:endCxn id="108" idx="1"/>
              </p:cNvCxnSpPr>
              <p:nvPr/>
            </p:nvCxnSpPr>
            <p:spPr>
              <a:xfrm>
                <a:off x="8748085" y="5500921"/>
                <a:ext cx="2961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08" idx="3"/>
                <a:endCxn id="116" idx="1"/>
              </p:cNvCxnSpPr>
              <p:nvPr/>
            </p:nvCxnSpPr>
            <p:spPr>
              <a:xfrm>
                <a:off x="9272251" y="5500921"/>
                <a:ext cx="2552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116" idx="3"/>
                <a:endCxn id="124" idx="1"/>
              </p:cNvCxnSpPr>
              <p:nvPr/>
            </p:nvCxnSpPr>
            <p:spPr>
              <a:xfrm>
                <a:off x="9755487" y="5500919"/>
                <a:ext cx="197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24" idx="3"/>
                <a:endCxn id="132" idx="1"/>
              </p:cNvCxnSpPr>
              <p:nvPr/>
            </p:nvCxnSpPr>
            <p:spPr>
              <a:xfrm>
                <a:off x="10180886" y="5500919"/>
                <a:ext cx="5407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>
                <a:stCxn id="79" idx="3"/>
                <a:endCxn id="99" idx="1"/>
              </p:cNvCxnSpPr>
              <p:nvPr/>
            </p:nvCxnSpPr>
            <p:spPr>
              <a:xfrm flipV="1">
                <a:off x="7998350" y="5500919"/>
                <a:ext cx="521743" cy="16666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7486923" y="4073650"/>
              <a:ext cx="3394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" charset="0"/>
                  <a:ea typeface="Helvetica Neue" charset="0"/>
                  <a:cs typeface="Helvetica Neue" charset="0"/>
                </a:rPr>
                <a:t>Machine Translation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708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4D90-C731-294E-9496-8A755BFA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9DEB4-ADF5-B14D-85F1-06F09972C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39773"/>
            <a:ext cx="10515600" cy="4351339"/>
          </a:xfrm>
        </p:spPr>
        <p:txBody>
          <a:bodyPr/>
          <a:lstStyle/>
          <a:p>
            <a:r>
              <a:rPr lang="en-US" dirty="0"/>
              <a:t>Given data containing the function </a:t>
            </a:r>
            <a:r>
              <a:rPr lang="en-US" b="1" dirty="0"/>
              <a:t>inputs</a:t>
            </a:r>
            <a:r>
              <a:rPr lang="en-US" dirty="0"/>
              <a:t> and </a:t>
            </a:r>
            <a:r>
              <a:rPr lang="en-US" b="1" dirty="0"/>
              <a:t>outputs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BB13BC-55CB-1843-A48D-353D48EAC090}"/>
              </a:ext>
            </a:extLst>
          </p:cNvPr>
          <p:cNvGraphicFramePr>
            <a:graphicFrameLocks noGrp="1"/>
          </p:cNvGraphicFramePr>
          <p:nvPr/>
        </p:nvGraphicFramePr>
        <p:xfrm>
          <a:off x="360019" y="2901646"/>
          <a:ext cx="2242922" cy="329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461">
                  <a:extLst>
                    <a:ext uri="{9D8B030D-6E8A-4147-A177-3AD203B41FA5}">
                      <a16:colId xmlns:a16="http://schemas.microsoft.com/office/drawing/2014/main" val="1952683611"/>
                    </a:ext>
                  </a:extLst>
                </a:gridCol>
                <a:gridCol w="1121461">
                  <a:extLst>
                    <a:ext uri="{9D8B030D-6E8A-4147-A177-3AD203B41FA5}">
                      <a16:colId xmlns:a16="http://schemas.microsoft.com/office/drawing/2014/main" val="1186069242"/>
                    </a:ext>
                  </a:extLst>
                </a:gridCol>
              </a:tblGrid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58967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5549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62503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23484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81004"/>
                  </a:ext>
                </a:extLst>
              </a:tr>
            </a:tbl>
          </a:graphicData>
        </a:graphic>
      </p:graphicFrame>
      <p:pic>
        <p:nvPicPr>
          <p:cNvPr id="7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8D69BFDF-125B-A546-B099-A895B6FB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798" y="3627401"/>
            <a:ext cx="597968" cy="520591"/>
          </a:xfrm>
          <a:prstGeom prst="rect">
            <a:avLst/>
          </a:prstGeom>
          <a:noFill/>
        </p:spPr>
      </p:pic>
      <p:pic>
        <p:nvPicPr>
          <p:cNvPr id="9" name="Picture 8" descr="A baby sitting on a bed&#13;&#10;&#13;&#10;Description automatically generated">
            <a:extLst>
              <a:ext uri="{FF2B5EF4-FFF2-40B4-BE49-F238E27FC236}">
                <a16:creationId xmlns:a16="http://schemas.microsoft.com/office/drawing/2014/main" id="{3822EC51-77E8-0942-B4AE-31619D04A6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695" y="4253118"/>
            <a:ext cx="549597" cy="572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FE4B5-56F3-A74B-AC28-CFCC1120F60B}"/>
              </a:ext>
            </a:extLst>
          </p:cNvPr>
          <p:cNvSpPr txBox="1"/>
          <p:nvPr/>
        </p:nvSpPr>
        <p:spPr>
          <a:xfrm>
            <a:off x="1806184" y="3656771"/>
            <a:ext cx="5693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D41F9-3BF8-6B4F-AC4F-1F9E4A5A64D1}"/>
              </a:ext>
            </a:extLst>
          </p:cNvPr>
          <p:cNvSpPr txBox="1"/>
          <p:nvPr/>
        </p:nvSpPr>
        <p:spPr>
          <a:xfrm>
            <a:off x="1806184" y="4354776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494D0-A965-E444-880C-74584B7D86BD}"/>
              </a:ext>
            </a:extLst>
          </p:cNvPr>
          <p:cNvSpPr txBox="1"/>
          <p:nvPr/>
        </p:nvSpPr>
        <p:spPr>
          <a:xfrm>
            <a:off x="360019" y="2547797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5AB94-143C-F74A-9E0B-6F20F1E349AF}"/>
              </a:ext>
            </a:extLst>
          </p:cNvPr>
          <p:cNvSpPr txBox="1"/>
          <p:nvPr/>
        </p:nvSpPr>
        <p:spPr>
          <a:xfrm>
            <a:off x="1806183" y="5665371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52CBFD-7458-5F4C-BF55-019FB6493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245" y="2921989"/>
            <a:ext cx="2178658" cy="5234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CA5D0C-FF9E-5F46-B0F6-B86AF6ED832E}"/>
              </a:ext>
            </a:extLst>
          </p:cNvPr>
          <p:cNvSpPr txBox="1"/>
          <p:nvPr/>
        </p:nvSpPr>
        <p:spPr>
          <a:xfrm>
            <a:off x="2898535" y="2547797"/>
            <a:ext cx="9028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C9EDEAE-06ED-3940-8860-A31242DD22E1}"/>
              </a:ext>
            </a:extLst>
          </p:cNvPr>
          <p:cNvSpPr/>
          <p:nvPr/>
        </p:nvSpPr>
        <p:spPr>
          <a:xfrm>
            <a:off x="2878639" y="3746318"/>
            <a:ext cx="1698171" cy="470990"/>
          </a:xfrm>
          <a:prstGeom prst="wedgeRoundRectCallout">
            <a:avLst>
              <a:gd name="adj1" fmla="val -18525"/>
              <a:gd name="adj2" fmla="val -1039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6B885-75F4-A845-B122-4A34497FFFA1}"/>
              </a:ext>
            </a:extLst>
          </p:cNvPr>
          <p:cNvSpPr txBox="1"/>
          <p:nvPr/>
        </p:nvSpPr>
        <p:spPr>
          <a:xfrm>
            <a:off x="2898535" y="4661790"/>
            <a:ext cx="59634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Training (approximates the goal over training data):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EA7D9-CF09-0D44-A0EA-F71072E08431}"/>
              </a:ext>
            </a:extLst>
          </p:cNvPr>
          <p:cNvSpPr txBox="1"/>
          <p:nvPr/>
        </p:nvSpPr>
        <p:spPr>
          <a:xfrm>
            <a:off x="6094587" y="2547797"/>
            <a:ext cx="7409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61DF-A34E-5C4B-B18C-0AB3D6484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745" y="3105150"/>
            <a:ext cx="5727700" cy="64770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92216B0-3130-E942-A90D-9A9DBA277112}"/>
              </a:ext>
            </a:extLst>
          </p:cNvPr>
          <p:cNvSpPr/>
          <p:nvPr/>
        </p:nvSpPr>
        <p:spPr>
          <a:xfrm>
            <a:off x="9210456" y="2454773"/>
            <a:ext cx="1698171" cy="470990"/>
          </a:xfrm>
          <a:prstGeom prst="wedgeRoundRectCallout">
            <a:avLst>
              <a:gd name="adj1" fmla="val -18525"/>
              <a:gd name="adj2" fmla="val 7636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0D30A192-111B-4343-B065-2A943AC2F939}"/>
              </a:ext>
            </a:extLst>
          </p:cNvPr>
          <p:cNvSpPr/>
          <p:nvPr/>
        </p:nvSpPr>
        <p:spPr>
          <a:xfrm>
            <a:off x="8554878" y="3828103"/>
            <a:ext cx="3009326" cy="470990"/>
          </a:xfrm>
          <a:prstGeom prst="wedgeRoundRectCallout">
            <a:avLst>
              <a:gd name="adj1" fmla="val -30833"/>
              <a:gd name="adj2" fmla="val -9558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future data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A2DAA5C-0E39-AC45-9706-0B737D1B4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940" y="5141905"/>
            <a:ext cx="6032500" cy="1257300"/>
          </a:xfrm>
          <a:prstGeom prst="rect">
            <a:avLst/>
          </a:prstGeom>
        </p:spPr>
      </p:pic>
      <p:pic>
        <p:nvPicPr>
          <p:cNvPr id="12" name="Picture 11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3B376F86-4B57-7E4E-83BD-1824E39667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761" t="12401" r="26700" b="45518"/>
          <a:stretch/>
        </p:blipFill>
        <p:spPr>
          <a:xfrm>
            <a:off x="793798" y="5511924"/>
            <a:ext cx="589025" cy="6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/>
      <p:bldP spid="26" grpId="0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67F5-1C20-674F-B6FB-9649B4DD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of the research focus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2B1A8-D71B-424B-98AB-2C996DC3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8817"/>
            <a:ext cx="10515600" cy="2747964"/>
          </a:xfrm>
        </p:spPr>
        <p:txBody>
          <a:bodyPr>
            <a:normAutofit/>
          </a:bodyPr>
          <a:lstStyle/>
          <a:p>
            <a:r>
              <a:rPr lang="en-US" dirty="0"/>
              <a:t>How do we make our functions sufficiently expressive</a:t>
            </a:r>
          </a:p>
          <a:p>
            <a:r>
              <a:rPr lang="en-US" b="1" dirty="0"/>
              <a:t>Inductive Bias:</a:t>
            </a:r>
            <a:r>
              <a:rPr lang="en-US" dirty="0"/>
              <a:t> capture domain knowledge and assumptions</a:t>
            </a:r>
          </a:p>
          <a:p>
            <a:r>
              <a:rPr lang="en-US" dirty="0"/>
              <a:t>Easy to train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differentiable and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79E45-3984-5C44-9A28-72B7A5BF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794" y="2007589"/>
            <a:ext cx="4138912" cy="9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6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6E11-1501-5D42-B785-5F89C6E6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Architectures for Different kinds of inputs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96B1B6-20F2-204A-AECC-2E9CB5BAE232}"/>
              </a:ext>
            </a:extLst>
          </p:cNvPr>
          <p:cNvGrpSpPr/>
          <p:nvPr/>
        </p:nvGrpSpPr>
        <p:grpSpPr>
          <a:xfrm>
            <a:off x="1261151" y="2850290"/>
            <a:ext cx="2393976" cy="2084195"/>
            <a:chOff x="858510" y="2121776"/>
            <a:chExt cx="2393976" cy="2084195"/>
          </a:xfrm>
        </p:grpSpPr>
        <p:pic>
          <p:nvPicPr>
            <p:cNvPr id="4" name="Picture 4" descr="https://encrypted-tbn1.gstatic.com/images?q=tbn:ANd9GcQ-1rHkamhDd8jaylUzd9ZLACpZeFJeUbYXt8ulOFnLR3-GhW0v">
              <a:extLst>
                <a:ext uri="{FF2B5EF4-FFF2-40B4-BE49-F238E27FC236}">
                  <a16:creationId xmlns:a16="http://schemas.microsoft.com/office/drawing/2014/main" id="{7F6A3825-2C35-9C45-AF1F-B6A0D248A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510" y="2121776"/>
              <a:ext cx="2393976" cy="20841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3D32311-FE02-5D47-A762-1025B34D5ED9}"/>
                </a:ext>
              </a:extLst>
            </p:cNvPr>
            <p:cNvGrpSpPr/>
            <p:nvPr/>
          </p:nvGrpSpPr>
          <p:grpSpPr>
            <a:xfrm>
              <a:off x="1233377" y="2222339"/>
              <a:ext cx="1127051" cy="1369797"/>
              <a:chOff x="1233377" y="2222339"/>
              <a:chExt cx="1127051" cy="136979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859B3F-9A84-7241-B5D1-F06059AEEE6C}"/>
                  </a:ext>
                </a:extLst>
              </p:cNvPr>
              <p:cNvSpPr/>
              <p:nvPr/>
            </p:nvSpPr>
            <p:spPr>
              <a:xfrm>
                <a:off x="1365812" y="2735609"/>
                <a:ext cx="856527" cy="856527"/>
              </a:xfrm>
              <a:prstGeom prst="rect">
                <a:avLst/>
              </a:prstGeom>
              <a:solidFill>
                <a:schemeClr val="accent2">
                  <a:alpha val="71000"/>
                </a:schemeClr>
              </a:solidFill>
              <a:scene3d>
                <a:camera prst="isometricOffAxis1Top"/>
                <a:lightRig rig="threePt" dir="t"/>
              </a:scene3d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E6C6E13-7A83-F34F-B44F-65CD8D62CAD9}"/>
                  </a:ext>
                </a:extLst>
              </p:cNvPr>
              <p:cNvSpPr/>
              <p:nvPr/>
            </p:nvSpPr>
            <p:spPr>
              <a:xfrm>
                <a:off x="1747777" y="2222339"/>
                <a:ext cx="208345" cy="20834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DD1CE0-6BC4-B244-A1BB-75A8EB28E76A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H="1">
                <a:off x="1233377" y="2400173"/>
                <a:ext cx="544911" cy="690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841090E-CFDB-BE47-9CE8-4E26B45F4BE9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 flipH="1">
                <a:off x="1587795" y="2430684"/>
                <a:ext cx="264155" cy="9079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8659F1-9721-CB4C-B469-CEBF5D4E9666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1925611" y="2400173"/>
                <a:ext cx="434817" cy="8250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8F8AA6A-E9F4-CC48-8323-98DA3A80A0D2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1851950" y="2430684"/>
                <a:ext cx="132794" cy="5535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937661-692D-E244-9B83-92B1FF8D3A4C}"/>
              </a:ext>
            </a:extLst>
          </p:cNvPr>
          <p:cNvSpPr txBox="1"/>
          <p:nvPr/>
        </p:nvSpPr>
        <p:spPr>
          <a:xfrm>
            <a:off x="854790" y="1860241"/>
            <a:ext cx="31245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Convolutional Networks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F3715C-FCA5-954D-A7A6-B7420F1D3217}"/>
              </a:ext>
            </a:extLst>
          </p:cNvPr>
          <p:cNvGrpSpPr/>
          <p:nvPr/>
        </p:nvGrpSpPr>
        <p:grpSpPr>
          <a:xfrm>
            <a:off x="475044" y="4656086"/>
            <a:ext cx="1572214" cy="1291830"/>
            <a:chOff x="1432511" y="4163025"/>
            <a:chExt cx="1572214" cy="129183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C19368-EC7E-914C-9C86-FEF9D1CFA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 contras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32511" y="4468101"/>
              <a:ext cx="1572214" cy="986754"/>
            </a:xfrm>
            <a:prstGeom prst="rect">
              <a:avLst/>
            </a:prstGeom>
          </p:spPr>
        </p:pic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C6F7976E-98B1-DA40-A83B-FBF10F1218C4}"/>
                </a:ext>
              </a:extLst>
            </p:cNvPr>
            <p:cNvSpPr/>
            <p:nvPr/>
          </p:nvSpPr>
          <p:spPr>
            <a:xfrm>
              <a:off x="1790355" y="4358443"/>
              <a:ext cx="689686" cy="59455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91C511-56AD-6A49-8B3C-A802267CBADF}"/>
                </a:ext>
              </a:extLst>
            </p:cNvPr>
            <p:cNvSpPr/>
            <p:nvPr/>
          </p:nvSpPr>
          <p:spPr>
            <a:xfrm>
              <a:off x="2032045" y="4163025"/>
              <a:ext cx="208345" cy="2083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C70107-7FC1-2C4C-9533-8DED5EE55D50}"/>
              </a:ext>
            </a:extLst>
          </p:cNvPr>
          <p:cNvGrpSpPr/>
          <p:nvPr/>
        </p:nvGrpSpPr>
        <p:grpSpPr>
          <a:xfrm>
            <a:off x="2330085" y="4760258"/>
            <a:ext cx="2650084" cy="1157672"/>
            <a:chOff x="2646882" y="4326856"/>
            <a:chExt cx="2650084" cy="115767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727845-7669-5145-86C4-1AA5D85C0D0D}"/>
                </a:ext>
              </a:extLst>
            </p:cNvPr>
            <p:cNvSpPr txBox="1"/>
            <p:nvPr/>
          </p:nvSpPr>
          <p:spPr>
            <a:xfrm>
              <a:off x="2646882" y="5115196"/>
              <a:ext cx="26500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The quick brown fox…</a:t>
              </a: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3C428B03-5C41-8E47-B096-7ECA2B26F9CD}"/>
                </a:ext>
              </a:extLst>
            </p:cNvPr>
            <p:cNvSpPr/>
            <p:nvPr/>
          </p:nvSpPr>
          <p:spPr>
            <a:xfrm>
              <a:off x="3007647" y="4522274"/>
              <a:ext cx="689686" cy="59455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8D180E-D1FB-8049-9605-B0BF95FDC9C5}"/>
                </a:ext>
              </a:extLst>
            </p:cNvPr>
            <p:cNvSpPr/>
            <p:nvPr/>
          </p:nvSpPr>
          <p:spPr>
            <a:xfrm>
              <a:off x="3249337" y="4326856"/>
              <a:ext cx="208345" cy="2083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27FF62-1033-E448-8CF5-6854C2F9622E}"/>
              </a:ext>
            </a:extLst>
          </p:cNvPr>
          <p:cNvGrpSpPr/>
          <p:nvPr/>
        </p:nvGrpSpPr>
        <p:grpSpPr>
          <a:xfrm>
            <a:off x="5325387" y="2693977"/>
            <a:ext cx="3998346" cy="1470046"/>
            <a:chOff x="5663721" y="4445290"/>
            <a:chExt cx="6229862" cy="229049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9EEC4D-0469-4747-BA15-7FC1F8A72C75}"/>
                </a:ext>
              </a:extLst>
            </p:cNvPr>
            <p:cNvSpPr/>
            <p:nvPr/>
          </p:nvSpPr>
          <p:spPr>
            <a:xfrm>
              <a:off x="5663721" y="6208279"/>
              <a:ext cx="3181230" cy="527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1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4C50D5-B96C-5342-B794-4114A4438A7A}"/>
                </a:ext>
              </a:extLst>
            </p:cNvPr>
            <p:cNvSpPr/>
            <p:nvPr/>
          </p:nvSpPr>
          <p:spPr>
            <a:xfrm>
              <a:off x="8405514" y="4445290"/>
              <a:ext cx="3488069" cy="527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16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ED694E-86A1-014C-9F63-95010B13B554}"/>
                </a:ext>
              </a:extLst>
            </p:cNvPr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AD78326-0BE9-5C4C-9F7D-94B84207FBDB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20" name="Rounded Rectangle 119">
                  <a:extLst>
                    <a:ext uri="{FF2B5EF4-FFF2-40B4-BE49-F238E27FC236}">
                      <a16:creationId xmlns:a16="http://schemas.microsoft.com/office/drawing/2014/main" id="{6A72A841-6874-7C49-BC95-9B11435F4A64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5F5D9042-8259-C24A-A5B5-B8BB1374BCCA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1FB47553-146B-E14B-9F7E-A86F7EECEC4A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CCB2D0ED-3717-804E-B20D-27749B6F4837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D65DA9D1-65E2-7742-8F82-F26A4AE4E186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B3C223C8-45AD-5F46-9B34-E3E6024E86AE}"/>
                  </a:ext>
                </a:extLst>
              </p:cNvPr>
              <p:cNvCxnSpPr>
                <a:endCxn id="120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258826E-CAF1-314A-A60F-ABAF4FC2CF05}"/>
                </a:ext>
              </a:extLst>
            </p:cNvPr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920ECCA-AA40-154C-959B-84D3627ED4B0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ADC76A02-8D12-5D4F-B654-CC4C1B28AF39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C9C6AF7A-E36E-264E-92C3-C68C8119E02D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5CF9889-858B-B745-BBC4-599316F7519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23456646-0210-3A4B-B861-F976F759516D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B2706FC5-6FEE-F34D-86DF-2AEDF2C9D026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93A06A9-1DEB-9C44-BD4C-227E9F01EE2B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FB77188-CC20-2148-BA03-FF18F8B125C8}"/>
                </a:ext>
              </a:extLst>
            </p:cNvPr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D1A6DCB-C075-CA4A-A700-39C3F8614456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8FC380DA-4576-0A40-A023-BF23F629590B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522E6C2F-C89B-794F-8F64-5B31D5B36EE4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BCC3900C-FFAE-5948-9417-769F059789A7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0ACB1B30-A649-544D-814B-A0FE3E40365A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C95DB3DA-AF84-7642-A18D-159A490E0A0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7614FCD5-631B-8F48-AE04-A8B202498150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5F7EB0B-5E93-A84C-A2A7-A6DDDBBC692B}"/>
                </a:ext>
              </a:extLst>
            </p:cNvPr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7361536-A58F-0941-9887-B1CE13F0EC84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61A4048B-C929-0942-971E-22FE9B18490E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621ECD80-869B-B546-B30F-785BF753ED81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F724D7A-5366-1E47-87B2-51C67A4F760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CDC2096-0621-1F40-969B-56BEA98166AF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0F3C02C0-8EF9-4647-9C0B-D1C41A7E4951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BBA9258-4759-144B-9F23-8D875789C95A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669198-5959-0F46-81FF-01CAE2D3ACF9}"/>
                </a:ext>
              </a:extLst>
            </p:cNvPr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1B94C8A-20A0-3247-906C-520C0E352496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8589B3AC-5579-B446-9304-21AA491F2501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8DCDB189-15C0-1741-95E5-2507A885CD76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DA43DC14-AAC7-3644-A218-23B1B1F8EA03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2419D6E5-3054-2549-B704-F69BC577EF38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6CE5CECC-5B93-6F43-AEF6-987D5E2CA41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DB1C2C2E-0326-874D-BCD3-29B28CA59369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DBD01F6-22B0-4C45-8DA5-56AEC086D0AB}"/>
                </a:ext>
              </a:extLst>
            </p:cNvPr>
            <p:cNvCxnSpPr>
              <a:stCxn id="120" idx="3"/>
              <a:endCxn id="113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93B4C19-AA84-A748-9201-B03E8B0C4579}"/>
                </a:ext>
              </a:extLst>
            </p:cNvPr>
            <p:cNvCxnSpPr>
              <a:stCxn id="113" idx="3"/>
              <a:endCxn id="10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D54282-1840-1A46-9D5F-BF038C402904}"/>
                </a:ext>
              </a:extLst>
            </p:cNvPr>
            <p:cNvCxnSpPr>
              <a:stCxn id="106" idx="3"/>
              <a:endCxn id="99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B56D518-004D-FA4A-B60C-C417086D29B7}"/>
                </a:ext>
              </a:extLst>
            </p:cNvPr>
            <p:cNvCxnSpPr>
              <a:stCxn id="99" idx="3"/>
              <a:endCxn id="9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F37BB3F-FD58-7C43-83E8-A6BBF1534473}"/>
                </a:ext>
              </a:extLst>
            </p:cNvPr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C958388-0236-8D43-95AA-B3FE32701AE7}"/>
                  </a:ext>
                </a:extLst>
              </p:cNvPr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85" name="Rounded Rectangle 84">
                  <a:extLst>
                    <a:ext uri="{FF2B5EF4-FFF2-40B4-BE49-F238E27FC236}">
                      <a16:creationId xmlns:a16="http://schemas.microsoft.com/office/drawing/2014/main" id="{D6E77FCF-9D11-BB4B-B5EA-162A91C75C2D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8A43774A-5A35-AE45-93C0-F6DA9BDC6578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FAEEFB5-7903-5A4E-9770-BA46D6FE12A0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0EA72163-07C2-7C4B-BE5F-6C4AB1939FDC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02C475A1-DC84-CC42-8C1D-F84132BC7830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3D3E7AB-075A-8945-A0F5-B8509B902D32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43EB4B9-1B08-BE4A-82A6-6C1BC22F709A}"/>
                </a:ext>
              </a:extLst>
            </p:cNvPr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F2CD44B-B0C9-1B48-8E0C-3F03DE719DB3}"/>
                  </a:ext>
                </a:extLst>
              </p:cNvPr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680A8791-E881-324C-9831-0F3DB6E2F921}"/>
                    </a:ext>
                  </a:extLst>
                </p:cNvPr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51F06AB-1CFF-FE4E-B906-6663029A696E}"/>
                    </a:ext>
                  </a:extLst>
                </p:cNvPr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E402BE0A-31E0-264C-A818-7D9E4035FFF1}"/>
                      </a:ext>
                    </a:extLst>
                  </p:cNvPr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CC961DCA-188D-0948-A4DB-E19C01D90DF3}"/>
                      </a:ext>
                    </a:extLst>
                  </p:cNvPr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ED2E289F-5FE2-E040-8C94-0EB286DACCC9}"/>
                      </a:ext>
                    </a:extLst>
                  </p:cNvPr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93F143E-E66B-C04F-A55C-653EB922BE2D}"/>
                  </a:ext>
                </a:extLst>
              </p:cNvPr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7F53F5-1868-3140-99E1-65D6602DBC77}"/>
                </a:ext>
              </a:extLst>
            </p:cNvPr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34BC0E2-4F8D-DC4D-97DA-ED4A220D257A}"/>
                  </a:ext>
                </a:extLst>
              </p:cNvPr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15C42E3A-BEE7-FF46-A71A-E239CA53FD3B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6290ACD-4CA9-6C46-B302-1A8C6F758E96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A26A0D47-0933-DC4C-B8C1-55C7C74D189F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A3C4CC5A-EDAB-7E4A-BEA0-9B1A71B5E45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3A6D41CE-97F7-9A48-A45B-D7FE601D67A2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F24EDE2-B2B2-2A41-8E06-62FCBC353343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3538F61-6590-0149-8FB5-2E72D545A7A0}"/>
                </a:ext>
              </a:extLst>
            </p:cNvPr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5FFFE16-7EFD-D347-9B89-82294DC6EEFF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8D8E050A-53C0-4D40-88F8-EBAE1FA05780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AE2C6F9-E80B-3C4B-ADC7-18DE121E11A2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2E7ACACD-0C98-4542-8672-B2509AB39B1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E8D69575-790C-684D-B231-D48C4523C54F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4984972-D8EE-304A-925D-D36A30889533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E6C08C2-11AD-CD4E-B0AC-CD64AD73B0DD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20E7B88-7C0B-064E-869E-B3E8D01DF87B}"/>
                </a:ext>
              </a:extLst>
            </p:cNvPr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EA021FD-24D7-9A41-8424-E7881304912A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220145E6-DE18-B84E-9781-243A70AC5700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C59AF23-F705-7E4E-8497-2FC4F6EDF7A7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E227CE19-A82D-9042-AAE2-1207F24A52BE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B9A56237-8ADE-9C4B-A44F-9144D215F73C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F6BEA45D-3875-D846-A1F6-5F91E9287AEE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9062AEC-8AE9-8E4C-B5BD-0F091BD527FF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F4C906-C93F-504E-B7A3-E16B938670CA}"/>
                </a:ext>
              </a:extLst>
            </p:cNvPr>
            <p:cNvCxnSpPr>
              <a:stCxn id="85" idx="3"/>
              <a:endCxn id="78" idx="1"/>
            </p:cNvCxnSpPr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2E1C0F7-117C-2C4F-B934-F489EE833693}"/>
                </a:ext>
              </a:extLst>
            </p:cNvPr>
            <p:cNvCxnSpPr>
              <a:stCxn id="78" idx="3"/>
              <a:endCxn id="71" idx="1"/>
            </p:cNvCxnSpPr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D727FA2-7A9C-644C-AF87-D5E70B165864}"/>
                </a:ext>
              </a:extLst>
            </p:cNvPr>
            <p:cNvCxnSpPr>
              <a:stCxn id="71" idx="3"/>
              <a:endCxn id="64" idx="1"/>
            </p:cNvCxnSpPr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E45EAC-BC12-E641-BFA6-A9FDF8873703}"/>
                </a:ext>
              </a:extLst>
            </p:cNvPr>
            <p:cNvCxnSpPr>
              <a:stCxn id="64" idx="3"/>
              <a:endCxn id="57" idx="1"/>
            </p:cNvCxnSpPr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F701EF9B-0328-7144-A0FE-097973495297}"/>
                </a:ext>
              </a:extLst>
            </p:cNvPr>
            <p:cNvCxnSpPr>
              <a:stCxn id="92" idx="3"/>
              <a:endCxn id="85" idx="1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B59E749-9485-F24B-8F15-A04414F193FC}"/>
              </a:ext>
            </a:extLst>
          </p:cNvPr>
          <p:cNvCxnSpPr/>
          <p:nvPr/>
        </p:nvCxnSpPr>
        <p:spPr>
          <a:xfrm>
            <a:off x="5151863" y="2695810"/>
            <a:ext cx="0" cy="2957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82D3D52-655F-7D4D-8113-D545D5B03274}"/>
              </a:ext>
            </a:extLst>
          </p:cNvPr>
          <p:cNvSpPr txBox="1"/>
          <p:nvPr/>
        </p:nvSpPr>
        <p:spPr>
          <a:xfrm>
            <a:off x="5813438" y="1857305"/>
            <a:ext cx="258596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Recurrent Networks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A2C15B-0FC7-CA43-81BC-4FA7B0DF957B}"/>
              </a:ext>
            </a:extLst>
          </p:cNvPr>
          <p:cNvSpPr txBox="1"/>
          <p:nvPr/>
        </p:nvSpPr>
        <p:spPr>
          <a:xfrm>
            <a:off x="5635983" y="2364993"/>
            <a:ext cx="31293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Sequential reasoning tasks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9AEDF5C-5C19-6647-801E-599E400D8AA0}"/>
              </a:ext>
            </a:extLst>
          </p:cNvPr>
          <p:cNvSpPr txBox="1"/>
          <p:nvPr/>
        </p:nvSpPr>
        <p:spPr>
          <a:xfrm>
            <a:off x="1005407" y="2333963"/>
            <a:ext cx="26773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spatial reasoning tasks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F31266B-A24A-EA49-915A-8944B4AE1939}"/>
              </a:ext>
            </a:extLst>
          </p:cNvPr>
          <p:cNvGrpSpPr/>
          <p:nvPr/>
        </p:nvGrpSpPr>
        <p:grpSpPr>
          <a:xfrm>
            <a:off x="5600594" y="5240235"/>
            <a:ext cx="3092912" cy="1230942"/>
            <a:chOff x="5600594" y="5240235"/>
            <a:chExt cx="3092912" cy="1230942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F88B1315-1390-5642-8D58-291E2DB8A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 contras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0594" y="5484423"/>
              <a:ext cx="1572214" cy="986754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E8F097E-0A4C-B646-858A-B555D2775DA3}"/>
                </a:ext>
              </a:extLst>
            </p:cNvPr>
            <p:cNvGrpSpPr/>
            <p:nvPr/>
          </p:nvGrpSpPr>
          <p:grpSpPr>
            <a:xfrm>
              <a:off x="5732786" y="5240235"/>
              <a:ext cx="1347413" cy="627338"/>
              <a:chOff x="5732786" y="5240235"/>
              <a:chExt cx="1347413" cy="627338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1FBB144-F07A-AC43-BE92-BD1725BBAC11}"/>
                  </a:ext>
                </a:extLst>
              </p:cNvPr>
              <p:cNvGrpSpPr/>
              <p:nvPr/>
            </p:nvGrpSpPr>
            <p:grpSpPr>
              <a:xfrm>
                <a:off x="5732786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E12216C6-C8BB-B543-AD4D-8F7514BD66B7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18" name="Rounded Rectangle 217">
                    <a:extLst>
                      <a:ext uri="{FF2B5EF4-FFF2-40B4-BE49-F238E27FC236}">
                        <a16:creationId xmlns:a16="http://schemas.microsoft.com/office/drawing/2014/main" id="{7591E57A-D061-3A4C-B8E3-B9748C38E272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97CE6106-985D-2A45-AE3C-8F609C2007F4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BFA4D31D-0247-7346-BD64-AA6AEE7E5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8C716E27-8641-C744-AB8A-36FA3B27E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BA0EBED3-1348-5546-A61D-6DB488BD7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3821A98D-4122-BB48-A8BC-0013DE050E72}"/>
                    </a:ext>
                  </a:extLst>
                </p:cNvPr>
                <p:cNvCxnSpPr>
                  <a:endCxn id="218" idx="2"/>
                </p:cNvCxnSpPr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7402C2C-9F15-DE49-A660-EDE0F17AA293}"/>
                  </a:ext>
                </a:extLst>
              </p:cNvPr>
              <p:cNvGrpSpPr/>
              <p:nvPr/>
            </p:nvGrpSpPr>
            <p:grpSpPr>
              <a:xfrm>
                <a:off x="6044381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FBCD3951-F9E0-8941-AB9E-E4D923EDE7A3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11" name="Rounded Rectangle 210">
                    <a:extLst>
                      <a:ext uri="{FF2B5EF4-FFF2-40B4-BE49-F238E27FC236}">
                        <a16:creationId xmlns:a16="http://schemas.microsoft.com/office/drawing/2014/main" id="{DCB8255C-D43D-734C-BAA2-81DF38D56830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A7157EC-C908-B24E-ACFF-2697521517D9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CE24A851-A8DA-504A-8412-541B1728C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E60670B3-E4AB-1C44-BB17-34E727151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714C6062-AF15-C144-8FC2-29C0E998D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5F97161C-D2C7-0540-83FC-0728C1787885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91CBEB9-C03C-FF48-8860-D9FA1F44B3B3}"/>
                  </a:ext>
                </a:extLst>
              </p:cNvPr>
              <p:cNvGrpSpPr/>
              <p:nvPr/>
            </p:nvGrpSpPr>
            <p:grpSpPr>
              <a:xfrm>
                <a:off x="6324088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B25C2A65-4DD9-9E4E-B356-5FCD7A0CD43E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04" name="Rounded Rectangle 203">
                    <a:extLst>
                      <a:ext uri="{FF2B5EF4-FFF2-40B4-BE49-F238E27FC236}">
                        <a16:creationId xmlns:a16="http://schemas.microsoft.com/office/drawing/2014/main" id="{953F8843-11BF-3646-B67E-B5C3E9D2AA36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7E066869-2353-8649-9DB2-E5C1429CA8F8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5C8F7E59-610E-5F42-BBC9-AC00F85AE1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EDBA42A7-001B-3B4A-B522-04B511790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A09F48FF-A568-8943-BC88-075F99F0D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D31DC753-98E9-8348-A8C8-B243073283B8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46473C92-9D6D-8C48-9A0A-1DD4B0B509DB}"/>
                  </a:ext>
                </a:extLst>
              </p:cNvPr>
              <p:cNvGrpSpPr/>
              <p:nvPr/>
            </p:nvGrpSpPr>
            <p:grpSpPr>
              <a:xfrm>
                <a:off x="6591229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227DF822-847D-A949-8FD2-A355BF0E979A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97" name="Rounded Rectangle 196">
                    <a:extLst>
                      <a:ext uri="{FF2B5EF4-FFF2-40B4-BE49-F238E27FC236}">
                        <a16:creationId xmlns:a16="http://schemas.microsoft.com/office/drawing/2014/main" id="{7C0D02B5-F60E-034D-8934-81AD5184263F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98" name="Group 197">
                    <a:extLst>
                      <a:ext uri="{FF2B5EF4-FFF2-40B4-BE49-F238E27FC236}">
                        <a16:creationId xmlns:a16="http://schemas.microsoft.com/office/drawing/2014/main" id="{0826E92C-A836-1642-B620-EFC4B9AE3391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A34F636D-DBE5-2D47-A453-8EE076257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0D0E77BD-6777-704C-9B0C-664A4F22F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8AEFCBFE-8EAD-A746-8838-048FC82456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4A90798B-F30F-8341-9FC5-79015E3DA062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75C040-ED26-2047-84FD-D2FE54DE12BD}"/>
                  </a:ext>
                </a:extLst>
              </p:cNvPr>
              <p:cNvGrpSpPr/>
              <p:nvPr/>
            </p:nvGrpSpPr>
            <p:grpSpPr>
              <a:xfrm>
                <a:off x="6933872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1CDCD693-DE60-7C40-AA22-C53AEE736F25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90" name="Rounded Rectangle 189">
                    <a:extLst>
                      <a:ext uri="{FF2B5EF4-FFF2-40B4-BE49-F238E27FC236}">
                        <a16:creationId xmlns:a16="http://schemas.microsoft.com/office/drawing/2014/main" id="{44411238-9525-4E47-92BC-98AF0B4FD072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91" name="Group 190">
                    <a:extLst>
                      <a:ext uri="{FF2B5EF4-FFF2-40B4-BE49-F238E27FC236}">
                        <a16:creationId xmlns:a16="http://schemas.microsoft.com/office/drawing/2014/main" id="{90715E82-A2F4-3042-BB78-D95F533A985B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C9E9C9A2-0F25-7248-A4AA-2B5D76A38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615F632-686C-F243-A52A-808BB03E0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84AFE067-4B2E-C64A-93BA-0431FD9FC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07884E7A-7A7C-3B4A-857F-48DF90621049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B444297-29EE-EC4E-9667-85088C960AB3}"/>
                  </a:ext>
                </a:extLst>
              </p:cNvPr>
              <p:cNvCxnSpPr>
                <a:stCxn id="218" idx="3"/>
                <a:endCxn id="211" idx="1"/>
              </p:cNvCxnSpPr>
              <p:nvPr/>
            </p:nvCxnSpPr>
            <p:spPr>
              <a:xfrm>
                <a:off x="5879112" y="5461162"/>
                <a:ext cx="165268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1E799EF-EC16-1B42-BC97-377A6542F239}"/>
                  </a:ext>
                </a:extLst>
              </p:cNvPr>
              <p:cNvCxnSpPr>
                <a:stCxn id="211" idx="3"/>
                <a:endCxn id="204" idx="1"/>
              </p:cNvCxnSpPr>
              <p:nvPr/>
            </p:nvCxnSpPr>
            <p:spPr>
              <a:xfrm>
                <a:off x="6190707" y="5461162"/>
                <a:ext cx="133380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AEF8402C-3E7E-E845-8952-B9CCA0A65D57}"/>
                  </a:ext>
                </a:extLst>
              </p:cNvPr>
              <p:cNvCxnSpPr>
                <a:stCxn id="204" idx="3"/>
                <a:endCxn id="197" idx="1"/>
              </p:cNvCxnSpPr>
              <p:nvPr/>
            </p:nvCxnSpPr>
            <p:spPr>
              <a:xfrm>
                <a:off x="6470414" y="5461162"/>
                <a:ext cx="120814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3DA47645-A955-894E-A92B-A31A576C92BC}"/>
                  </a:ext>
                </a:extLst>
              </p:cNvPr>
              <p:cNvCxnSpPr>
                <a:stCxn id="197" idx="3"/>
                <a:endCxn id="190" idx="1"/>
              </p:cNvCxnSpPr>
              <p:nvPr/>
            </p:nvCxnSpPr>
            <p:spPr>
              <a:xfrm>
                <a:off x="6737555" y="5461162"/>
                <a:ext cx="196317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BF8041D-4B3E-8C42-8EF7-0951C81D0CC8}"/>
                </a:ext>
              </a:extLst>
            </p:cNvPr>
            <p:cNvSpPr txBox="1"/>
            <p:nvPr/>
          </p:nvSpPr>
          <p:spPr>
            <a:xfrm>
              <a:off x="7229644" y="5562976"/>
              <a:ext cx="146386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Speech </a:t>
              </a:r>
            </a:p>
            <a:p>
              <a:r>
                <a:rPr lang="en-US" dirty="0"/>
                <a:t>recognition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C310304F-9B3D-A244-82C3-88953F61E57B}"/>
              </a:ext>
            </a:extLst>
          </p:cNvPr>
          <p:cNvGrpSpPr/>
          <p:nvPr/>
        </p:nvGrpSpPr>
        <p:grpSpPr>
          <a:xfrm>
            <a:off x="5810609" y="4152462"/>
            <a:ext cx="3690541" cy="1104900"/>
            <a:chOff x="5810609" y="4152462"/>
            <a:chExt cx="3690541" cy="1104900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92053E48-C1CA-B741-9C60-6142397D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9650" y="4152462"/>
              <a:ext cx="1841500" cy="1104900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D4E4D6-BACF-8B4F-901C-C156A0DDCC6A}"/>
                </a:ext>
              </a:extLst>
            </p:cNvPr>
            <p:cNvSpPr txBox="1"/>
            <p:nvPr/>
          </p:nvSpPr>
          <p:spPr>
            <a:xfrm>
              <a:off x="5810609" y="4405299"/>
              <a:ext cx="1840568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Reinforcement</a:t>
              </a:r>
              <a:br>
                <a:rPr lang="en-US" dirty="0"/>
              </a:br>
              <a:r>
                <a:rPr lang="en-US" dirty="0"/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87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DD25618-982C-E44E-ACBE-C28DD275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64"/>
          <a:stretch/>
        </p:blipFill>
        <p:spPr>
          <a:xfrm>
            <a:off x="748111" y="3634326"/>
            <a:ext cx="4034020" cy="3724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A1CBC-C60C-8840-8A8A-0CBE06E6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564" y="-79282"/>
            <a:ext cx="3342435" cy="3342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366C7-89CB-2144-B47D-5B68278B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B5FDA-8980-154A-967D-CE6A934DB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26422"/>
          </a:xfrm>
        </p:spPr>
        <p:txBody>
          <a:bodyPr/>
          <a:lstStyle/>
          <a:p>
            <a:r>
              <a:rPr lang="en-US" dirty="0"/>
              <a:t>Go to website: </a:t>
            </a:r>
            <a:br>
              <a:rPr lang="en-US" dirty="0"/>
            </a:br>
            <a:r>
              <a:rPr lang="en-US" dirty="0">
                <a:hlinkClick r:id="rId4"/>
              </a:rPr>
              <a:t>https://ucbrise.github.io/cs294-ai-sys-fa19/</a:t>
            </a:r>
            <a:r>
              <a:rPr lang="en-US" dirty="0"/>
              <a:t> </a:t>
            </a:r>
          </a:p>
          <a:p>
            <a:r>
              <a:rPr lang="en-US" dirty="0"/>
              <a:t>Make sure you are on the course Piazza</a:t>
            </a:r>
          </a:p>
          <a:p>
            <a:pPr lvl="1"/>
            <a:r>
              <a:rPr lang="en-US" dirty="0"/>
              <a:t>Needed for 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5ED44-ADB1-8141-9CB0-E84AE435401E}"/>
              </a:ext>
            </a:extLst>
          </p:cNvPr>
          <p:cNvSpPr/>
          <p:nvPr/>
        </p:nvSpPr>
        <p:spPr>
          <a:xfrm>
            <a:off x="4881096" y="5496743"/>
            <a:ext cx="5639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https://tinyurl.com/aisysfa19signup</a:t>
            </a:r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36500-5548-824B-90CB-003AF6F48BAD}"/>
              </a:ext>
            </a:extLst>
          </p:cNvPr>
          <p:cNvSpPr/>
          <p:nvPr/>
        </p:nvSpPr>
        <p:spPr>
          <a:xfrm>
            <a:off x="4782131" y="4191845"/>
            <a:ext cx="6096000" cy="8679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42913" defTabSz="914377">
              <a:lnSpc>
                <a:spcPct val="90000"/>
              </a:lnSpc>
              <a:spcBef>
                <a:spcPts val="2200"/>
              </a:spcBef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Signup for </a:t>
            </a: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3 discussion 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slots as </a:t>
            </a:r>
            <a:br>
              <a:rPr lang="en-US" sz="2800" dirty="0">
                <a:solidFill>
                  <a:srgbClr val="000000"/>
                </a:solidFill>
                <a:ea typeface="Helvetica Neue Light" charset="0"/>
              </a:rPr>
            </a:br>
            <a:r>
              <a:rPr lang="en-US" sz="2800" b="1" dirty="0">
                <a:solidFill>
                  <a:srgbClr val="000000"/>
                </a:solidFill>
                <a:ea typeface="Helvetica Neue Light" charset="0"/>
              </a:rPr>
              <a:t>different roles here</a:t>
            </a:r>
            <a:r>
              <a:rPr lang="en-US" sz="2800" dirty="0">
                <a:solidFill>
                  <a:srgbClr val="000000"/>
                </a:solidFill>
                <a:ea typeface="Helvetica Neue Light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B076-35E2-B44B-90B1-62CCB30D9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4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6E11-1501-5D42-B785-5F89C6E6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Architectures for Different kinds of inputs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96B1B6-20F2-204A-AECC-2E9CB5BAE232}"/>
              </a:ext>
            </a:extLst>
          </p:cNvPr>
          <p:cNvGrpSpPr/>
          <p:nvPr/>
        </p:nvGrpSpPr>
        <p:grpSpPr>
          <a:xfrm>
            <a:off x="-1196988" y="2850290"/>
            <a:ext cx="2393976" cy="2084195"/>
            <a:chOff x="858510" y="2121776"/>
            <a:chExt cx="2393976" cy="2084195"/>
          </a:xfrm>
        </p:grpSpPr>
        <p:pic>
          <p:nvPicPr>
            <p:cNvPr id="4" name="Picture 4" descr="https://encrypted-tbn1.gstatic.com/images?q=tbn:ANd9GcQ-1rHkamhDd8jaylUzd9ZLACpZeFJeUbYXt8ulOFnLR3-GhW0v">
              <a:extLst>
                <a:ext uri="{FF2B5EF4-FFF2-40B4-BE49-F238E27FC236}">
                  <a16:creationId xmlns:a16="http://schemas.microsoft.com/office/drawing/2014/main" id="{7F6A3825-2C35-9C45-AF1F-B6A0D248A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510" y="2121776"/>
              <a:ext cx="2393976" cy="20841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3D32311-FE02-5D47-A762-1025B34D5ED9}"/>
                </a:ext>
              </a:extLst>
            </p:cNvPr>
            <p:cNvGrpSpPr/>
            <p:nvPr/>
          </p:nvGrpSpPr>
          <p:grpSpPr>
            <a:xfrm>
              <a:off x="1233377" y="2222339"/>
              <a:ext cx="1127051" cy="1369797"/>
              <a:chOff x="1233377" y="2222339"/>
              <a:chExt cx="1127051" cy="136979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859B3F-9A84-7241-B5D1-F06059AEEE6C}"/>
                  </a:ext>
                </a:extLst>
              </p:cNvPr>
              <p:cNvSpPr/>
              <p:nvPr/>
            </p:nvSpPr>
            <p:spPr>
              <a:xfrm>
                <a:off x="1365812" y="2735609"/>
                <a:ext cx="856527" cy="856527"/>
              </a:xfrm>
              <a:prstGeom prst="rect">
                <a:avLst/>
              </a:prstGeom>
              <a:solidFill>
                <a:schemeClr val="accent2">
                  <a:alpha val="71000"/>
                </a:schemeClr>
              </a:solidFill>
              <a:scene3d>
                <a:camera prst="isometricOffAxis1Top"/>
                <a:lightRig rig="threePt" dir="t"/>
              </a:scene3d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E6C6E13-7A83-F34F-B44F-65CD8D62CAD9}"/>
                  </a:ext>
                </a:extLst>
              </p:cNvPr>
              <p:cNvSpPr/>
              <p:nvPr/>
            </p:nvSpPr>
            <p:spPr>
              <a:xfrm>
                <a:off x="1747777" y="2222339"/>
                <a:ext cx="208345" cy="20834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DD1CE0-6BC4-B244-A1BB-75A8EB28E76A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H="1">
                <a:off x="1233377" y="2400173"/>
                <a:ext cx="544911" cy="690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841090E-CFDB-BE47-9CE8-4E26B45F4BE9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 flipH="1">
                <a:off x="1587795" y="2430684"/>
                <a:ext cx="264155" cy="9079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8659F1-9721-CB4C-B469-CEBF5D4E9666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1925611" y="2400173"/>
                <a:ext cx="434817" cy="8250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8F8AA6A-E9F4-CC48-8323-98DA3A80A0D2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1851950" y="2430684"/>
                <a:ext cx="132794" cy="5535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937661-692D-E244-9B83-92B1FF8D3A4C}"/>
              </a:ext>
            </a:extLst>
          </p:cNvPr>
          <p:cNvSpPr txBox="1"/>
          <p:nvPr/>
        </p:nvSpPr>
        <p:spPr>
          <a:xfrm>
            <a:off x="-1603349" y="1860241"/>
            <a:ext cx="312457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Convolutional Networks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F3715C-FCA5-954D-A7A6-B7420F1D3217}"/>
              </a:ext>
            </a:extLst>
          </p:cNvPr>
          <p:cNvGrpSpPr/>
          <p:nvPr/>
        </p:nvGrpSpPr>
        <p:grpSpPr>
          <a:xfrm>
            <a:off x="-1983095" y="4656086"/>
            <a:ext cx="1572214" cy="1291830"/>
            <a:chOff x="1432511" y="4163025"/>
            <a:chExt cx="1572214" cy="129183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C19368-EC7E-914C-9C86-FEF9D1CFA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 contras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32511" y="4468101"/>
              <a:ext cx="1572214" cy="986754"/>
            </a:xfrm>
            <a:prstGeom prst="rect">
              <a:avLst/>
            </a:prstGeom>
          </p:spPr>
        </p:pic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C6F7976E-98B1-DA40-A83B-FBF10F1218C4}"/>
                </a:ext>
              </a:extLst>
            </p:cNvPr>
            <p:cNvSpPr/>
            <p:nvPr/>
          </p:nvSpPr>
          <p:spPr>
            <a:xfrm>
              <a:off x="1790355" y="4358443"/>
              <a:ext cx="689686" cy="59455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91C511-56AD-6A49-8B3C-A802267CBADF}"/>
                </a:ext>
              </a:extLst>
            </p:cNvPr>
            <p:cNvSpPr/>
            <p:nvPr/>
          </p:nvSpPr>
          <p:spPr>
            <a:xfrm>
              <a:off x="2032045" y="4163025"/>
              <a:ext cx="208345" cy="2083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C70107-7FC1-2C4C-9533-8DED5EE55D50}"/>
              </a:ext>
            </a:extLst>
          </p:cNvPr>
          <p:cNvGrpSpPr/>
          <p:nvPr/>
        </p:nvGrpSpPr>
        <p:grpSpPr>
          <a:xfrm>
            <a:off x="-128054" y="4760258"/>
            <a:ext cx="2650084" cy="1157672"/>
            <a:chOff x="2646882" y="4326856"/>
            <a:chExt cx="2650084" cy="115767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727845-7669-5145-86C4-1AA5D85C0D0D}"/>
                </a:ext>
              </a:extLst>
            </p:cNvPr>
            <p:cNvSpPr txBox="1"/>
            <p:nvPr/>
          </p:nvSpPr>
          <p:spPr>
            <a:xfrm>
              <a:off x="2646882" y="5115196"/>
              <a:ext cx="26500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The quick brown fox…</a:t>
              </a: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3C428B03-5C41-8E47-B096-7ECA2B26F9CD}"/>
                </a:ext>
              </a:extLst>
            </p:cNvPr>
            <p:cNvSpPr/>
            <p:nvPr/>
          </p:nvSpPr>
          <p:spPr>
            <a:xfrm>
              <a:off x="3007647" y="4522274"/>
              <a:ext cx="689686" cy="59455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8D180E-D1FB-8049-9605-B0BF95FDC9C5}"/>
                </a:ext>
              </a:extLst>
            </p:cNvPr>
            <p:cNvSpPr/>
            <p:nvPr/>
          </p:nvSpPr>
          <p:spPr>
            <a:xfrm>
              <a:off x="3249337" y="4326856"/>
              <a:ext cx="208345" cy="2083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27FF62-1033-E448-8CF5-6854C2F9622E}"/>
              </a:ext>
            </a:extLst>
          </p:cNvPr>
          <p:cNvGrpSpPr/>
          <p:nvPr/>
        </p:nvGrpSpPr>
        <p:grpSpPr>
          <a:xfrm>
            <a:off x="2867248" y="2693977"/>
            <a:ext cx="3998346" cy="1470046"/>
            <a:chOff x="5663721" y="4445290"/>
            <a:chExt cx="6229862" cy="229049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9EEC4D-0469-4747-BA15-7FC1F8A72C75}"/>
                </a:ext>
              </a:extLst>
            </p:cNvPr>
            <p:cNvSpPr/>
            <p:nvPr/>
          </p:nvSpPr>
          <p:spPr>
            <a:xfrm>
              <a:off x="5663721" y="6208279"/>
              <a:ext cx="3181230" cy="527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The cat in the hat.</a:t>
              </a:r>
              <a:endParaRPr lang="en-US" sz="11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4C50D5-B96C-5342-B794-4114A4438A7A}"/>
                </a:ext>
              </a:extLst>
            </p:cNvPr>
            <p:cNvSpPr/>
            <p:nvPr/>
          </p:nvSpPr>
          <p:spPr>
            <a:xfrm>
              <a:off x="8405514" y="4445290"/>
              <a:ext cx="3488069" cy="527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El </a:t>
              </a:r>
              <a:r>
                <a:rPr lang="en-US" sz="16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gato</a:t>
              </a:r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i="1" dirty="0" err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</a:t>
              </a:r>
              <a:r>
                <a:rPr lang="en-US" sz="16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el sombrero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ED694E-86A1-014C-9F63-95010B13B554}"/>
                </a:ext>
              </a:extLst>
            </p:cNvPr>
            <p:cNvGrpSpPr/>
            <p:nvPr/>
          </p:nvGrpSpPr>
          <p:grpSpPr>
            <a:xfrm>
              <a:off x="5898933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AD78326-0BE9-5C4C-9F7D-94B84207FBDB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20" name="Rounded Rectangle 119">
                  <a:extLst>
                    <a:ext uri="{FF2B5EF4-FFF2-40B4-BE49-F238E27FC236}">
                      <a16:creationId xmlns:a16="http://schemas.microsoft.com/office/drawing/2014/main" id="{6A72A841-6874-7C49-BC95-9B11435F4A64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5F5D9042-8259-C24A-A5B5-B8BB1374BCCA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1FB47553-146B-E14B-9F7E-A86F7EECEC4A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CCB2D0ED-3717-804E-B20D-27749B6F4837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D65DA9D1-65E2-7742-8F82-F26A4AE4E186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B3C223C8-45AD-5F46-9B34-E3E6024E86AE}"/>
                  </a:ext>
                </a:extLst>
              </p:cNvPr>
              <p:cNvCxnSpPr>
                <a:endCxn id="120" idx="2"/>
              </p:cNvCxnSpPr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258826E-CAF1-314A-A60F-ABAF4FC2CF05}"/>
                </a:ext>
              </a:extLst>
            </p:cNvPr>
            <p:cNvGrpSpPr/>
            <p:nvPr/>
          </p:nvGrpSpPr>
          <p:grpSpPr>
            <a:xfrm>
              <a:off x="6384432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920ECCA-AA40-154C-959B-84D3627ED4B0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ADC76A02-8D12-5D4F-B654-CC4C1B28AF39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C9C6AF7A-E36E-264E-92C3-C68C8119E02D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5CF9889-858B-B745-BBC4-599316F7519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23456646-0210-3A4B-B861-F976F759516D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B2706FC5-6FEE-F34D-86DF-2AEDF2C9D026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93A06A9-1DEB-9C44-BD4C-227E9F01EE2B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FB77188-CC20-2148-BA03-FF18F8B125C8}"/>
                </a:ext>
              </a:extLst>
            </p:cNvPr>
            <p:cNvGrpSpPr/>
            <p:nvPr/>
          </p:nvGrpSpPr>
          <p:grpSpPr>
            <a:xfrm>
              <a:off x="6820246" y="5323358"/>
              <a:ext cx="227993" cy="977462"/>
              <a:chOff x="5898933" y="5289331"/>
              <a:chExt cx="227993" cy="977462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D1A6DCB-C075-CA4A-A700-39C3F8614456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8FC380DA-4576-0A40-A023-BF23F629590B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522E6C2F-C89B-794F-8F64-5B31D5B36EE4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BCC3900C-FFAE-5948-9417-769F059789A7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0ACB1B30-A649-544D-814B-A0FE3E40365A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C95DB3DA-AF84-7642-A18D-159A490E0A0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7614FCD5-631B-8F48-AE04-A8B202498150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5F7EB0B-5E93-A84C-A2A7-A6DDDBBC692B}"/>
                </a:ext>
              </a:extLst>
            </p:cNvPr>
            <p:cNvGrpSpPr/>
            <p:nvPr/>
          </p:nvGrpSpPr>
          <p:grpSpPr>
            <a:xfrm>
              <a:off x="7236481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7361536-A58F-0941-9887-B1CE13F0EC84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61A4048B-C929-0942-971E-22FE9B18490E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621ECD80-869B-B546-B30F-785BF753ED81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F724D7A-5366-1E47-87B2-51C67A4F760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CDC2096-0621-1F40-969B-56BEA98166AF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0F3C02C0-8EF9-4647-9C0B-D1C41A7E4951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BBA9258-4759-144B-9F23-8D875789C95A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669198-5959-0F46-81FF-01CAE2D3ACF9}"/>
                </a:ext>
              </a:extLst>
            </p:cNvPr>
            <p:cNvGrpSpPr/>
            <p:nvPr/>
          </p:nvGrpSpPr>
          <p:grpSpPr>
            <a:xfrm>
              <a:off x="7770357" y="5323358"/>
              <a:ext cx="227993" cy="977462"/>
              <a:chOff x="5898933" y="5289331"/>
              <a:chExt cx="227993" cy="97746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1B94C8A-20A0-3247-906C-520C0E352496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8589B3AC-5579-B446-9304-21AA491F2501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8DCDB189-15C0-1741-95E5-2507A885CD76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DA43DC14-AAC7-3644-A218-23B1B1F8EA03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2419D6E5-3054-2549-B704-F69BC577EF38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6CE5CECC-5B93-6F43-AEF6-987D5E2CA41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DB1C2C2E-0326-874D-BCD3-29B28CA59369}"/>
                  </a:ext>
                </a:extLst>
              </p:cNvPr>
              <p:cNvCxnSpPr/>
              <p:nvPr/>
            </p:nvCxnSpPr>
            <p:spPr>
              <a:xfrm flipV="1">
                <a:off x="6012930" y="5977789"/>
                <a:ext cx="0" cy="2890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DBD01F6-22B0-4C45-8DA5-56AEC086D0AB}"/>
                </a:ext>
              </a:extLst>
            </p:cNvPr>
            <p:cNvCxnSpPr>
              <a:stCxn id="120" idx="3"/>
              <a:endCxn id="113" idx="1"/>
            </p:cNvCxnSpPr>
            <p:nvPr/>
          </p:nvCxnSpPr>
          <p:spPr>
            <a:xfrm>
              <a:off x="6126926" y="5667587"/>
              <a:ext cx="257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93B4C19-AA84-A748-9201-B03E8B0C4579}"/>
                </a:ext>
              </a:extLst>
            </p:cNvPr>
            <p:cNvCxnSpPr>
              <a:stCxn id="113" idx="3"/>
              <a:endCxn id="106" idx="1"/>
            </p:cNvCxnSpPr>
            <p:nvPr/>
          </p:nvCxnSpPr>
          <p:spPr>
            <a:xfrm>
              <a:off x="6612425" y="5667587"/>
              <a:ext cx="207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D54282-1840-1A46-9D5F-BF038C402904}"/>
                </a:ext>
              </a:extLst>
            </p:cNvPr>
            <p:cNvCxnSpPr>
              <a:stCxn id="106" idx="3"/>
              <a:endCxn id="99" idx="1"/>
            </p:cNvCxnSpPr>
            <p:nvPr/>
          </p:nvCxnSpPr>
          <p:spPr>
            <a:xfrm>
              <a:off x="7048239" y="5667587"/>
              <a:ext cx="188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B56D518-004D-FA4A-B60C-C417086D29B7}"/>
                </a:ext>
              </a:extLst>
            </p:cNvPr>
            <p:cNvCxnSpPr>
              <a:stCxn id="99" idx="3"/>
              <a:endCxn id="92" idx="1"/>
            </p:cNvCxnSpPr>
            <p:nvPr/>
          </p:nvCxnSpPr>
          <p:spPr>
            <a:xfrm>
              <a:off x="7464474" y="5667587"/>
              <a:ext cx="305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F37BB3F-FD58-7C43-83E8-A6BBF1534473}"/>
                </a:ext>
              </a:extLst>
            </p:cNvPr>
            <p:cNvGrpSpPr/>
            <p:nvPr/>
          </p:nvGrpSpPr>
          <p:grpSpPr>
            <a:xfrm>
              <a:off x="8520093" y="4875373"/>
              <a:ext cx="227993" cy="969776"/>
              <a:chOff x="5898933" y="5008014"/>
              <a:chExt cx="227993" cy="969776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C958388-0236-8D43-95AA-B3FE32701AE7}"/>
                  </a:ext>
                </a:extLst>
              </p:cNvPr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85" name="Rounded Rectangle 84">
                  <a:extLst>
                    <a:ext uri="{FF2B5EF4-FFF2-40B4-BE49-F238E27FC236}">
                      <a16:creationId xmlns:a16="http://schemas.microsoft.com/office/drawing/2014/main" id="{D6E77FCF-9D11-BB4B-B5EA-162A91C75C2D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8A43774A-5A35-AE45-93C0-F6DA9BDC6578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3FAEEFB5-7903-5A4E-9770-BA46D6FE12A0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0EA72163-07C2-7C4B-BE5F-6C4AB1939FDC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02C475A1-DC84-CC42-8C1D-F84132BC7830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3D3E7AB-075A-8945-A0F5-B8509B902D32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43EB4B9-1B08-BE4A-82A6-6C1BC22F709A}"/>
                </a:ext>
              </a:extLst>
            </p:cNvPr>
            <p:cNvGrpSpPr/>
            <p:nvPr/>
          </p:nvGrpSpPr>
          <p:grpSpPr>
            <a:xfrm>
              <a:off x="9044259" y="4875373"/>
              <a:ext cx="227993" cy="969776"/>
              <a:chOff x="5981577" y="5008014"/>
              <a:chExt cx="227993" cy="96977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F2CD44B-B0C9-1B48-8E0C-3F03DE719DB3}"/>
                  </a:ext>
                </a:extLst>
              </p:cNvPr>
              <p:cNvGrpSpPr/>
              <p:nvPr/>
            </p:nvGrpSpPr>
            <p:grpSpPr>
              <a:xfrm>
                <a:off x="5981577" y="5289333"/>
                <a:ext cx="227993" cy="688457"/>
                <a:chOff x="6279302" y="4596870"/>
                <a:chExt cx="338959" cy="1023535"/>
              </a:xfrm>
            </p:grpSpPr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680A8791-E881-324C-9831-0F3DB6E2F921}"/>
                    </a:ext>
                  </a:extLst>
                </p:cNvPr>
                <p:cNvSpPr/>
                <p:nvPr/>
              </p:nvSpPr>
              <p:spPr>
                <a:xfrm>
                  <a:off x="6279302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51F06AB-1CFF-FE4E-B906-6663029A696E}"/>
                    </a:ext>
                  </a:extLst>
                </p:cNvPr>
                <p:cNvGrpSpPr/>
                <p:nvPr/>
              </p:nvGrpSpPr>
              <p:grpSpPr>
                <a:xfrm>
                  <a:off x="6333365" y="4690401"/>
                  <a:ext cx="230832" cy="836474"/>
                  <a:chOff x="6321539" y="4714938"/>
                  <a:chExt cx="230832" cy="836474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E402BE0A-31E0-264C-A818-7D9E4035FFF1}"/>
                      </a:ext>
                    </a:extLst>
                  </p:cNvPr>
                  <p:cNvSpPr/>
                  <p:nvPr/>
                </p:nvSpPr>
                <p:spPr>
                  <a:xfrm>
                    <a:off x="6321539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CC961DCA-188D-0948-A4DB-E19C01D90DF3}"/>
                      </a:ext>
                    </a:extLst>
                  </p:cNvPr>
                  <p:cNvSpPr/>
                  <p:nvPr/>
                </p:nvSpPr>
                <p:spPr>
                  <a:xfrm>
                    <a:off x="6321539" y="501776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ED2E289F-5FE2-E040-8C94-0EB286DACCC9}"/>
                      </a:ext>
                    </a:extLst>
                  </p:cNvPr>
                  <p:cNvSpPr/>
                  <p:nvPr/>
                </p:nvSpPr>
                <p:spPr>
                  <a:xfrm>
                    <a:off x="6321539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93F143E-E66B-C04F-A55C-653EB922BE2D}"/>
                  </a:ext>
                </a:extLst>
              </p:cNvPr>
              <p:cNvCxnSpPr/>
              <p:nvPr/>
            </p:nvCxnSpPr>
            <p:spPr>
              <a:xfrm flipH="1" flipV="1">
                <a:off x="6095573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7F53F5-1868-3140-99E1-65D6602DBC77}"/>
                </a:ext>
              </a:extLst>
            </p:cNvPr>
            <p:cNvGrpSpPr/>
            <p:nvPr/>
          </p:nvGrpSpPr>
          <p:grpSpPr>
            <a:xfrm>
              <a:off x="9527494" y="4875373"/>
              <a:ext cx="227993" cy="969776"/>
              <a:chOff x="5898933" y="5008014"/>
              <a:chExt cx="227993" cy="969776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34BC0E2-4F8D-DC4D-97DA-ED4A220D257A}"/>
                  </a:ext>
                </a:extLst>
              </p:cNvPr>
              <p:cNvGrpSpPr/>
              <p:nvPr/>
            </p:nvGrpSpPr>
            <p:grpSpPr>
              <a:xfrm>
                <a:off x="5898933" y="5289333"/>
                <a:ext cx="227993" cy="688457"/>
                <a:chOff x="6156434" y="4596870"/>
                <a:chExt cx="338959" cy="1023535"/>
              </a:xfrm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15C42E3A-BEE7-FF46-A71A-E239CA53FD3B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5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6290ACD-4CA9-6C46-B302-1A8C6F758E96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A26A0D47-0933-DC4C-B8C1-55C7C74D189F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A3C4CC5A-EDAB-7E4A-BEA0-9B1A71B5E455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3A6D41CE-97F7-9A48-A45B-D7FE601D67A2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F24EDE2-B2B2-2A41-8E06-62FCBC353343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3538F61-6590-0149-8FB5-2E72D545A7A0}"/>
                </a:ext>
              </a:extLst>
            </p:cNvPr>
            <p:cNvGrpSpPr/>
            <p:nvPr/>
          </p:nvGrpSpPr>
          <p:grpSpPr>
            <a:xfrm>
              <a:off x="9952893" y="4875373"/>
              <a:ext cx="227993" cy="969775"/>
              <a:chOff x="5898933" y="5008014"/>
              <a:chExt cx="227993" cy="9697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5FFFE16-7EFD-D347-9B89-82294DC6EEFF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8D8E050A-53C0-4D40-88F8-EBAE1FA05780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AE2C6F9-E80B-3C4B-ADC7-18DE121E11A2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2E7ACACD-0C98-4542-8672-B2509AB39B16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E8D69575-790C-684D-B231-D48C4523C54F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4984972-D8EE-304A-925D-D36A30889533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E6C08C2-11AD-CD4E-B0AC-CD64AD73B0DD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20E7B88-7C0B-064E-869E-B3E8D01DF87B}"/>
                </a:ext>
              </a:extLst>
            </p:cNvPr>
            <p:cNvGrpSpPr/>
            <p:nvPr/>
          </p:nvGrpSpPr>
          <p:grpSpPr>
            <a:xfrm>
              <a:off x="10721601" y="4875373"/>
              <a:ext cx="227993" cy="969775"/>
              <a:chOff x="5898933" y="5008014"/>
              <a:chExt cx="227993" cy="96977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EA021FD-24D7-9A41-8424-E7881304912A}"/>
                  </a:ext>
                </a:extLst>
              </p:cNvPr>
              <p:cNvGrpSpPr/>
              <p:nvPr/>
            </p:nvGrpSpPr>
            <p:grpSpPr>
              <a:xfrm>
                <a:off x="5898933" y="5289331"/>
                <a:ext cx="227993" cy="688458"/>
                <a:chOff x="6156434" y="4596870"/>
                <a:chExt cx="338959" cy="1023537"/>
              </a:xfrm>
            </p:grpSpPr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220145E6-DE18-B84E-9781-243A70AC5700}"/>
                    </a:ext>
                  </a:extLst>
                </p:cNvPr>
                <p:cNvSpPr/>
                <p:nvPr/>
              </p:nvSpPr>
              <p:spPr>
                <a:xfrm>
                  <a:off x="6156434" y="4596870"/>
                  <a:ext cx="338959" cy="1023537"/>
                </a:xfrm>
                <a:prstGeom prst="roundRect">
                  <a:avLst>
                    <a:gd name="adj" fmla="val 39923"/>
                  </a:avLst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C59AF23-F705-7E4E-8497-2FC4F6EDF7A7}"/>
                    </a:ext>
                  </a:extLst>
                </p:cNvPr>
                <p:cNvGrpSpPr/>
                <p:nvPr/>
              </p:nvGrpSpPr>
              <p:grpSpPr>
                <a:xfrm>
                  <a:off x="6210497" y="4690401"/>
                  <a:ext cx="230832" cy="836474"/>
                  <a:chOff x="6198671" y="4714938"/>
                  <a:chExt cx="230832" cy="836474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E227CE19-A82D-9042-AAE2-1207F24A52BE}"/>
                      </a:ext>
                    </a:extLst>
                  </p:cNvPr>
                  <p:cNvSpPr/>
                  <p:nvPr/>
                </p:nvSpPr>
                <p:spPr>
                  <a:xfrm>
                    <a:off x="6198671" y="4714938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B9A56237-8ADE-9C4B-A44F-9144D215F73C}"/>
                      </a:ext>
                    </a:extLst>
                  </p:cNvPr>
                  <p:cNvSpPr/>
                  <p:nvPr/>
                </p:nvSpPr>
                <p:spPr>
                  <a:xfrm>
                    <a:off x="6198671" y="5017759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F6BEA45D-3875-D846-A1F6-5F91E9287AEE}"/>
                      </a:ext>
                    </a:extLst>
                  </p:cNvPr>
                  <p:cNvSpPr/>
                  <p:nvPr/>
                </p:nvSpPr>
                <p:spPr>
                  <a:xfrm>
                    <a:off x="6198671" y="5320580"/>
                    <a:ext cx="230832" cy="23083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9062AEC-8AE9-8E4C-B5BD-0F091BD527FF}"/>
                  </a:ext>
                </a:extLst>
              </p:cNvPr>
              <p:cNvCxnSpPr/>
              <p:nvPr/>
            </p:nvCxnSpPr>
            <p:spPr>
              <a:xfrm flipH="1" flipV="1">
                <a:off x="6012929" y="5008014"/>
                <a:ext cx="1" cy="281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F4C906-C93F-504E-B7A3-E16B938670CA}"/>
                </a:ext>
              </a:extLst>
            </p:cNvPr>
            <p:cNvCxnSpPr>
              <a:stCxn id="85" idx="3"/>
              <a:endCxn id="78" idx="1"/>
            </p:cNvCxnSpPr>
            <p:nvPr/>
          </p:nvCxnSpPr>
          <p:spPr>
            <a:xfrm>
              <a:off x="8748085" y="5500921"/>
              <a:ext cx="296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2E1C0F7-117C-2C4F-B934-F489EE833693}"/>
                </a:ext>
              </a:extLst>
            </p:cNvPr>
            <p:cNvCxnSpPr>
              <a:stCxn id="78" idx="3"/>
              <a:endCxn id="71" idx="1"/>
            </p:cNvCxnSpPr>
            <p:nvPr/>
          </p:nvCxnSpPr>
          <p:spPr>
            <a:xfrm>
              <a:off x="9272251" y="5500921"/>
              <a:ext cx="25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D727FA2-7A9C-644C-AF87-D5E70B165864}"/>
                </a:ext>
              </a:extLst>
            </p:cNvPr>
            <p:cNvCxnSpPr>
              <a:stCxn id="71" idx="3"/>
              <a:endCxn id="64" idx="1"/>
            </p:cNvCxnSpPr>
            <p:nvPr/>
          </p:nvCxnSpPr>
          <p:spPr>
            <a:xfrm>
              <a:off x="9755487" y="5500919"/>
              <a:ext cx="197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E45EAC-BC12-E641-BFA6-A9FDF8873703}"/>
                </a:ext>
              </a:extLst>
            </p:cNvPr>
            <p:cNvCxnSpPr>
              <a:stCxn id="64" idx="3"/>
              <a:endCxn id="57" idx="1"/>
            </p:cNvCxnSpPr>
            <p:nvPr/>
          </p:nvCxnSpPr>
          <p:spPr>
            <a:xfrm>
              <a:off x="10180886" y="5500919"/>
              <a:ext cx="5407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F701EF9B-0328-7144-A0FE-097973495297}"/>
                </a:ext>
              </a:extLst>
            </p:cNvPr>
            <p:cNvCxnSpPr>
              <a:stCxn id="92" idx="3"/>
              <a:endCxn id="85" idx="1"/>
            </p:cNvCxnSpPr>
            <p:nvPr/>
          </p:nvCxnSpPr>
          <p:spPr>
            <a:xfrm flipV="1">
              <a:off x="7998350" y="5500919"/>
              <a:ext cx="521743" cy="16666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B59E749-9485-F24B-8F15-A04414F193FC}"/>
              </a:ext>
            </a:extLst>
          </p:cNvPr>
          <p:cNvCxnSpPr/>
          <p:nvPr/>
        </p:nvCxnSpPr>
        <p:spPr>
          <a:xfrm>
            <a:off x="2693724" y="2695810"/>
            <a:ext cx="0" cy="2957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82D3D52-655F-7D4D-8113-D545D5B03274}"/>
              </a:ext>
            </a:extLst>
          </p:cNvPr>
          <p:cNvSpPr txBox="1"/>
          <p:nvPr/>
        </p:nvSpPr>
        <p:spPr>
          <a:xfrm>
            <a:off x="3355299" y="1857305"/>
            <a:ext cx="258596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Recurrent Networks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A2C15B-0FC7-CA43-81BC-4FA7B0DF957B}"/>
              </a:ext>
            </a:extLst>
          </p:cNvPr>
          <p:cNvSpPr txBox="1"/>
          <p:nvPr/>
        </p:nvSpPr>
        <p:spPr>
          <a:xfrm>
            <a:off x="3177844" y="2364993"/>
            <a:ext cx="31293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Sequential reasoning tasks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9AEDF5C-5C19-6647-801E-599E400D8AA0}"/>
              </a:ext>
            </a:extLst>
          </p:cNvPr>
          <p:cNvSpPr txBox="1"/>
          <p:nvPr/>
        </p:nvSpPr>
        <p:spPr>
          <a:xfrm>
            <a:off x="-1452732" y="2333963"/>
            <a:ext cx="26773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spatial reasoning tasks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F31266B-A24A-EA49-915A-8944B4AE1939}"/>
              </a:ext>
            </a:extLst>
          </p:cNvPr>
          <p:cNvGrpSpPr/>
          <p:nvPr/>
        </p:nvGrpSpPr>
        <p:grpSpPr>
          <a:xfrm>
            <a:off x="3142455" y="5240235"/>
            <a:ext cx="3092912" cy="1230942"/>
            <a:chOff x="5600594" y="5240235"/>
            <a:chExt cx="3092912" cy="1230942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F88B1315-1390-5642-8D58-291E2DB8A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 contras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0594" y="5484423"/>
              <a:ext cx="1572214" cy="986754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E8F097E-0A4C-B646-858A-B555D2775DA3}"/>
                </a:ext>
              </a:extLst>
            </p:cNvPr>
            <p:cNvGrpSpPr/>
            <p:nvPr/>
          </p:nvGrpSpPr>
          <p:grpSpPr>
            <a:xfrm>
              <a:off x="5732786" y="5240235"/>
              <a:ext cx="1347413" cy="627338"/>
              <a:chOff x="5732786" y="5240235"/>
              <a:chExt cx="1347413" cy="627338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1FBB144-F07A-AC43-BE92-BD1725BBAC11}"/>
                  </a:ext>
                </a:extLst>
              </p:cNvPr>
              <p:cNvGrpSpPr/>
              <p:nvPr/>
            </p:nvGrpSpPr>
            <p:grpSpPr>
              <a:xfrm>
                <a:off x="5732786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E12216C6-C8BB-B543-AD4D-8F7514BD66B7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18" name="Rounded Rectangle 217">
                    <a:extLst>
                      <a:ext uri="{FF2B5EF4-FFF2-40B4-BE49-F238E27FC236}">
                        <a16:creationId xmlns:a16="http://schemas.microsoft.com/office/drawing/2014/main" id="{7591E57A-D061-3A4C-B8E3-B9748C38E272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97CE6106-985D-2A45-AE3C-8F609C2007F4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BFA4D31D-0247-7346-BD64-AA6AEE7E5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8C716E27-8641-C744-AB8A-36FA3B27E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BA0EBED3-1348-5546-A61D-6DB488BD7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3821A98D-4122-BB48-A8BC-0013DE050E72}"/>
                    </a:ext>
                  </a:extLst>
                </p:cNvPr>
                <p:cNvCxnSpPr>
                  <a:endCxn id="218" idx="2"/>
                </p:cNvCxnSpPr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7402C2C-9F15-DE49-A660-EDE0F17AA293}"/>
                  </a:ext>
                </a:extLst>
              </p:cNvPr>
              <p:cNvGrpSpPr/>
              <p:nvPr/>
            </p:nvGrpSpPr>
            <p:grpSpPr>
              <a:xfrm>
                <a:off x="6044381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FBCD3951-F9E0-8941-AB9E-E4D923EDE7A3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11" name="Rounded Rectangle 210">
                    <a:extLst>
                      <a:ext uri="{FF2B5EF4-FFF2-40B4-BE49-F238E27FC236}">
                        <a16:creationId xmlns:a16="http://schemas.microsoft.com/office/drawing/2014/main" id="{DCB8255C-D43D-734C-BAA2-81DF38D56830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A7157EC-C908-B24E-ACFF-2697521517D9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CE24A851-A8DA-504A-8412-541B1728C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E60670B3-E4AB-1C44-BB17-34E727151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714C6062-AF15-C144-8FC2-29C0E998D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5F97161C-D2C7-0540-83FC-0728C1787885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91CBEB9-C03C-FF48-8860-D9FA1F44B3B3}"/>
                  </a:ext>
                </a:extLst>
              </p:cNvPr>
              <p:cNvGrpSpPr/>
              <p:nvPr/>
            </p:nvGrpSpPr>
            <p:grpSpPr>
              <a:xfrm>
                <a:off x="6324088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B25C2A65-4DD9-9E4E-B356-5FCD7A0CD43E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04" name="Rounded Rectangle 203">
                    <a:extLst>
                      <a:ext uri="{FF2B5EF4-FFF2-40B4-BE49-F238E27FC236}">
                        <a16:creationId xmlns:a16="http://schemas.microsoft.com/office/drawing/2014/main" id="{953F8843-11BF-3646-B67E-B5C3E9D2AA36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7E066869-2353-8649-9DB2-E5C1429CA8F8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5C8F7E59-610E-5F42-BBC9-AC00F85AE1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EDBA42A7-001B-3B4A-B522-04B511790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A09F48FF-A568-8943-BC88-075F99F0D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D31DC753-98E9-8348-A8C8-B243073283B8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46473C92-9D6D-8C48-9A0A-1DD4B0B509DB}"/>
                  </a:ext>
                </a:extLst>
              </p:cNvPr>
              <p:cNvGrpSpPr/>
              <p:nvPr/>
            </p:nvGrpSpPr>
            <p:grpSpPr>
              <a:xfrm>
                <a:off x="6591229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227DF822-847D-A949-8FD2-A355BF0E979A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97" name="Rounded Rectangle 196">
                    <a:extLst>
                      <a:ext uri="{FF2B5EF4-FFF2-40B4-BE49-F238E27FC236}">
                        <a16:creationId xmlns:a16="http://schemas.microsoft.com/office/drawing/2014/main" id="{7C0D02B5-F60E-034D-8934-81AD5184263F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98" name="Group 197">
                    <a:extLst>
                      <a:ext uri="{FF2B5EF4-FFF2-40B4-BE49-F238E27FC236}">
                        <a16:creationId xmlns:a16="http://schemas.microsoft.com/office/drawing/2014/main" id="{0826E92C-A836-1642-B620-EFC4B9AE3391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A34F636D-DBE5-2D47-A453-8EE076257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0D0E77BD-6777-704C-9B0C-664A4F22F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8AEFCBFE-8EAD-A746-8838-048FC82456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4A90798B-F30F-8341-9FC5-79015E3DA062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75C040-ED26-2047-84FD-D2FE54DE12BD}"/>
                  </a:ext>
                </a:extLst>
              </p:cNvPr>
              <p:cNvGrpSpPr/>
              <p:nvPr/>
            </p:nvGrpSpPr>
            <p:grpSpPr>
              <a:xfrm>
                <a:off x="6933872" y="5240235"/>
                <a:ext cx="146327" cy="627338"/>
                <a:chOff x="5898933" y="5289331"/>
                <a:chExt cx="227993" cy="977462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1CDCD693-DE60-7C40-AA22-C53AEE736F25}"/>
                    </a:ext>
                  </a:extLst>
                </p:cNvPr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90" name="Rounded Rectangle 189">
                    <a:extLst>
                      <a:ext uri="{FF2B5EF4-FFF2-40B4-BE49-F238E27FC236}">
                        <a16:creationId xmlns:a16="http://schemas.microsoft.com/office/drawing/2014/main" id="{44411238-9525-4E47-92BC-98AF0B4FD072}"/>
                      </a:ext>
                    </a:extLst>
                  </p:cNvPr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91" name="Group 190">
                    <a:extLst>
                      <a:ext uri="{FF2B5EF4-FFF2-40B4-BE49-F238E27FC236}">
                        <a16:creationId xmlns:a16="http://schemas.microsoft.com/office/drawing/2014/main" id="{90715E82-A2F4-3042-BB78-D95F533A985B}"/>
                      </a:ext>
                    </a:extLst>
                  </p:cNvPr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C9E9C9A2-0F25-7248-A4AA-2B5D76A38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615F632-686C-F243-A52A-808BB03E0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84AFE067-4B2E-C64A-93BA-0431FD9FC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07884E7A-7A7C-3B4A-857F-48DF90621049}"/>
                    </a:ext>
                  </a:extLst>
                </p:cNvPr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B444297-29EE-EC4E-9667-85088C960AB3}"/>
                  </a:ext>
                </a:extLst>
              </p:cNvPr>
              <p:cNvCxnSpPr>
                <a:stCxn id="218" idx="3"/>
                <a:endCxn id="211" idx="1"/>
              </p:cNvCxnSpPr>
              <p:nvPr/>
            </p:nvCxnSpPr>
            <p:spPr>
              <a:xfrm>
                <a:off x="5879112" y="5461162"/>
                <a:ext cx="165268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1E799EF-EC16-1B42-BC97-377A6542F239}"/>
                  </a:ext>
                </a:extLst>
              </p:cNvPr>
              <p:cNvCxnSpPr>
                <a:stCxn id="211" idx="3"/>
                <a:endCxn id="204" idx="1"/>
              </p:cNvCxnSpPr>
              <p:nvPr/>
            </p:nvCxnSpPr>
            <p:spPr>
              <a:xfrm>
                <a:off x="6190707" y="5461162"/>
                <a:ext cx="133380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AEF8402C-3E7E-E845-8952-B9CCA0A65D57}"/>
                  </a:ext>
                </a:extLst>
              </p:cNvPr>
              <p:cNvCxnSpPr>
                <a:stCxn id="204" idx="3"/>
                <a:endCxn id="197" idx="1"/>
              </p:cNvCxnSpPr>
              <p:nvPr/>
            </p:nvCxnSpPr>
            <p:spPr>
              <a:xfrm>
                <a:off x="6470414" y="5461162"/>
                <a:ext cx="120814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3DA47645-A955-894E-A92B-A31A576C92BC}"/>
                  </a:ext>
                </a:extLst>
              </p:cNvPr>
              <p:cNvCxnSpPr>
                <a:stCxn id="197" idx="3"/>
                <a:endCxn id="190" idx="1"/>
              </p:cNvCxnSpPr>
              <p:nvPr/>
            </p:nvCxnSpPr>
            <p:spPr>
              <a:xfrm>
                <a:off x="6737555" y="5461162"/>
                <a:ext cx="196317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BF8041D-4B3E-8C42-8EF7-0951C81D0CC8}"/>
                </a:ext>
              </a:extLst>
            </p:cNvPr>
            <p:cNvSpPr txBox="1"/>
            <p:nvPr/>
          </p:nvSpPr>
          <p:spPr>
            <a:xfrm>
              <a:off x="7229644" y="5562976"/>
              <a:ext cx="1463862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Speech </a:t>
              </a:r>
            </a:p>
            <a:p>
              <a:r>
                <a:rPr lang="en-US" dirty="0"/>
                <a:t>recognition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C310304F-9B3D-A244-82C3-88953F61E57B}"/>
              </a:ext>
            </a:extLst>
          </p:cNvPr>
          <p:cNvGrpSpPr/>
          <p:nvPr/>
        </p:nvGrpSpPr>
        <p:grpSpPr>
          <a:xfrm>
            <a:off x="3352470" y="4152462"/>
            <a:ext cx="3690541" cy="1104900"/>
            <a:chOff x="5810609" y="4152462"/>
            <a:chExt cx="3690541" cy="1104900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92053E48-C1CA-B741-9C60-6142397D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9650" y="4152462"/>
              <a:ext cx="1841500" cy="1104900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D4E4D6-BACF-8B4F-901C-C156A0DDCC6A}"/>
                </a:ext>
              </a:extLst>
            </p:cNvPr>
            <p:cNvSpPr txBox="1"/>
            <p:nvPr/>
          </p:nvSpPr>
          <p:spPr>
            <a:xfrm>
              <a:off x="5810609" y="4405299"/>
              <a:ext cx="1840568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Reinforcement</a:t>
              </a:r>
              <a:br>
                <a:rPr lang="en-US" dirty="0"/>
              </a:br>
              <a:r>
                <a:rPr lang="en-US" dirty="0"/>
                <a:t>Learning</a:t>
              </a: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631BFBA-6E04-854D-9C79-3884BF045556}"/>
              </a:ext>
            </a:extLst>
          </p:cNvPr>
          <p:cNvCxnSpPr/>
          <p:nvPr/>
        </p:nvCxnSpPr>
        <p:spPr>
          <a:xfrm>
            <a:off x="7676541" y="2704546"/>
            <a:ext cx="0" cy="2957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6AA72963-EC17-AC42-AEA9-6DE8272FB476}"/>
              </a:ext>
            </a:extLst>
          </p:cNvPr>
          <p:cNvSpPr txBox="1"/>
          <p:nvPr/>
        </p:nvSpPr>
        <p:spPr>
          <a:xfrm>
            <a:off x="8708832" y="1857305"/>
            <a:ext cx="218842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Graph Networks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D0D520B-8CDB-A04B-9012-96CF3D46269A}"/>
              </a:ext>
            </a:extLst>
          </p:cNvPr>
          <p:cNvSpPr txBox="1"/>
          <p:nvPr/>
        </p:nvSpPr>
        <p:spPr>
          <a:xfrm>
            <a:off x="8330494" y="2364993"/>
            <a:ext cx="31197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Operating on graph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9E9BE-40FF-E14C-9D96-CD568F8590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3691" y="2950853"/>
            <a:ext cx="3163278" cy="1806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FD784-9DD5-8646-AF22-496983186777}"/>
              </a:ext>
            </a:extLst>
          </p:cNvPr>
          <p:cNvSpPr txBox="1"/>
          <p:nvPr/>
        </p:nvSpPr>
        <p:spPr>
          <a:xfrm>
            <a:off x="8897314" y="4543798"/>
            <a:ext cx="17860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Link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C47C5-93CF-E24C-81D0-022DE7F52DA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5022" y="5051630"/>
            <a:ext cx="3059679" cy="1582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D77165-BF7A-4341-985D-2C1EFDF8B8C8}"/>
              </a:ext>
            </a:extLst>
          </p:cNvPr>
          <p:cNvSpPr txBox="1"/>
          <p:nvPr/>
        </p:nvSpPr>
        <p:spPr>
          <a:xfrm>
            <a:off x="7960607" y="5862388"/>
            <a:ext cx="149271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Graph </a:t>
            </a:r>
          </a:p>
          <a:p>
            <a:r>
              <a:rPr lang="en-US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94013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1ED1-261A-D848-83E5-7A1069EB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7C8B4-94FF-DD49-AE7D-0EAB2B627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8702040" cy="4351339"/>
          </a:xfrm>
        </p:spPr>
        <p:txBody>
          <a:bodyPr/>
          <a:lstStyle/>
          <a:p>
            <a:r>
              <a:rPr lang="en-US" dirty="0"/>
              <a:t>Fundamental trade-off in ML </a:t>
            </a:r>
            <a:r>
              <a:rPr lang="en-US"/>
              <a:t>(classically)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61A799-B0B0-5444-A949-2206F37A139C}"/>
              </a:ext>
            </a:extLst>
          </p:cNvPr>
          <p:cNvGrpSpPr/>
          <p:nvPr/>
        </p:nvGrpSpPr>
        <p:grpSpPr>
          <a:xfrm>
            <a:off x="1790700" y="2723833"/>
            <a:ext cx="2933700" cy="2735580"/>
            <a:chOff x="2110740" y="3101340"/>
            <a:chExt cx="2933700" cy="27355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2E2464-AC5B-1749-9706-C174F0E0A15A}"/>
                </a:ext>
              </a:extLst>
            </p:cNvPr>
            <p:cNvGrpSpPr/>
            <p:nvPr/>
          </p:nvGrpSpPr>
          <p:grpSpPr>
            <a:xfrm>
              <a:off x="2110740" y="3101340"/>
              <a:ext cx="1089660" cy="1089660"/>
              <a:chOff x="2110740" y="2819400"/>
              <a:chExt cx="1371600" cy="13716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85E319E-777A-5340-BF76-2D58BC7BA0FD}"/>
                  </a:ext>
                </a:extLst>
              </p:cNvPr>
              <p:cNvSpPr/>
              <p:nvPr/>
            </p:nvSpPr>
            <p:spPr>
              <a:xfrm>
                <a:off x="2110740" y="2819400"/>
                <a:ext cx="1371600" cy="13716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9891E87-A391-DC43-B967-114C6D3C0F6B}"/>
                  </a:ext>
                </a:extLst>
              </p:cNvPr>
              <p:cNvSpPr/>
              <p:nvPr/>
            </p:nvSpPr>
            <p:spPr>
              <a:xfrm>
                <a:off x="2324100" y="3032760"/>
                <a:ext cx="944880" cy="94488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2C1D4B6-348F-DF43-9B3A-B72CEBF246D9}"/>
                  </a:ext>
                </a:extLst>
              </p:cNvPr>
              <p:cNvSpPr/>
              <p:nvPr/>
            </p:nvSpPr>
            <p:spPr>
              <a:xfrm>
                <a:off x="2499360" y="3208020"/>
                <a:ext cx="594360" cy="59436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353E50C-5F29-C344-AD1B-3A8622206324}"/>
                  </a:ext>
                </a:extLst>
              </p:cNvPr>
              <p:cNvSpPr/>
              <p:nvPr/>
            </p:nvSpPr>
            <p:spPr>
              <a:xfrm>
                <a:off x="2655570" y="3364230"/>
                <a:ext cx="281940" cy="281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294D13-8D60-B44A-8382-932ADD974068}"/>
                </a:ext>
              </a:extLst>
            </p:cNvPr>
            <p:cNvGrpSpPr/>
            <p:nvPr/>
          </p:nvGrpSpPr>
          <p:grpSpPr>
            <a:xfrm>
              <a:off x="3954780" y="3101340"/>
              <a:ext cx="1089660" cy="1089660"/>
              <a:chOff x="2110740" y="2819400"/>
              <a:chExt cx="1371600" cy="13716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FF015BD-C2C1-5A44-A8D0-89E8F1925699}"/>
                  </a:ext>
                </a:extLst>
              </p:cNvPr>
              <p:cNvSpPr/>
              <p:nvPr/>
            </p:nvSpPr>
            <p:spPr>
              <a:xfrm>
                <a:off x="2110740" y="2819400"/>
                <a:ext cx="1371600" cy="13716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112F872-A9BC-6A4B-AE12-3B6115F607DC}"/>
                  </a:ext>
                </a:extLst>
              </p:cNvPr>
              <p:cNvSpPr/>
              <p:nvPr/>
            </p:nvSpPr>
            <p:spPr>
              <a:xfrm>
                <a:off x="2324100" y="3032760"/>
                <a:ext cx="944880" cy="94488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FD42B6A-6932-C846-A577-B8E508EDF7F3}"/>
                  </a:ext>
                </a:extLst>
              </p:cNvPr>
              <p:cNvSpPr/>
              <p:nvPr/>
            </p:nvSpPr>
            <p:spPr>
              <a:xfrm>
                <a:off x="2499360" y="3208020"/>
                <a:ext cx="594360" cy="59436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C435047-9A1C-034D-AFE6-8726D41D143B}"/>
                  </a:ext>
                </a:extLst>
              </p:cNvPr>
              <p:cNvSpPr/>
              <p:nvPr/>
            </p:nvSpPr>
            <p:spPr>
              <a:xfrm>
                <a:off x="2655570" y="3364230"/>
                <a:ext cx="281940" cy="281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38DA24-F22C-4345-B109-938E408F942B}"/>
                </a:ext>
              </a:extLst>
            </p:cNvPr>
            <p:cNvGrpSpPr/>
            <p:nvPr/>
          </p:nvGrpSpPr>
          <p:grpSpPr>
            <a:xfrm>
              <a:off x="2110740" y="4747260"/>
              <a:ext cx="1089660" cy="1089660"/>
              <a:chOff x="2110740" y="2819400"/>
              <a:chExt cx="1371600" cy="13716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80910CA-BCF2-B54F-8BBC-28A490BD733D}"/>
                  </a:ext>
                </a:extLst>
              </p:cNvPr>
              <p:cNvSpPr/>
              <p:nvPr/>
            </p:nvSpPr>
            <p:spPr>
              <a:xfrm>
                <a:off x="2110740" y="2819400"/>
                <a:ext cx="1371600" cy="13716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02F34A3-5583-8F41-9566-33E2CEDD65D7}"/>
                  </a:ext>
                </a:extLst>
              </p:cNvPr>
              <p:cNvSpPr/>
              <p:nvPr/>
            </p:nvSpPr>
            <p:spPr>
              <a:xfrm>
                <a:off x="2324100" y="3032760"/>
                <a:ext cx="944880" cy="94488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254C274-84C6-4549-95F3-06C1CDEB67B1}"/>
                  </a:ext>
                </a:extLst>
              </p:cNvPr>
              <p:cNvSpPr/>
              <p:nvPr/>
            </p:nvSpPr>
            <p:spPr>
              <a:xfrm>
                <a:off x="2499360" y="3208020"/>
                <a:ext cx="594360" cy="59436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C643D6B-4B5D-AB42-B9FE-457A1EE75322}"/>
                  </a:ext>
                </a:extLst>
              </p:cNvPr>
              <p:cNvSpPr/>
              <p:nvPr/>
            </p:nvSpPr>
            <p:spPr>
              <a:xfrm>
                <a:off x="2655570" y="3364230"/>
                <a:ext cx="281940" cy="281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A7934D-C4A5-9B4B-BD1C-F4A42284EA59}"/>
                </a:ext>
              </a:extLst>
            </p:cNvPr>
            <p:cNvGrpSpPr/>
            <p:nvPr/>
          </p:nvGrpSpPr>
          <p:grpSpPr>
            <a:xfrm>
              <a:off x="3954780" y="4747260"/>
              <a:ext cx="1089660" cy="1089660"/>
              <a:chOff x="2110740" y="2819400"/>
              <a:chExt cx="1371600" cy="13716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6C69EEF-24B8-E04D-9B29-BFCD0D91E732}"/>
                  </a:ext>
                </a:extLst>
              </p:cNvPr>
              <p:cNvSpPr/>
              <p:nvPr/>
            </p:nvSpPr>
            <p:spPr>
              <a:xfrm>
                <a:off x="2110740" y="2819400"/>
                <a:ext cx="1371600" cy="13716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4BC48E3-5662-DF46-B98E-7984D527B999}"/>
                  </a:ext>
                </a:extLst>
              </p:cNvPr>
              <p:cNvSpPr/>
              <p:nvPr/>
            </p:nvSpPr>
            <p:spPr>
              <a:xfrm>
                <a:off x="2324100" y="3032760"/>
                <a:ext cx="944880" cy="94488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BD7E94D-CB58-BF45-B647-CE237C0CCB62}"/>
                  </a:ext>
                </a:extLst>
              </p:cNvPr>
              <p:cNvSpPr/>
              <p:nvPr/>
            </p:nvSpPr>
            <p:spPr>
              <a:xfrm>
                <a:off x="2499360" y="3208020"/>
                <a:ext cx="594360" cy="59436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23440DE-3212-3045-A749-8768F326F09C}"/>
                  </a:ext>
                </a:extLst>
              </p:cNvPr>
              <p:cNvSpPr/>
              <p:nvPr/>
            </p:nvSpPr>
            <p:spPr>
              <a:xfrm>
                <a:off x="2655570" y="3364230"/>
                <a:ext cx="281940" cy="281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3BE2EB3-147B-7F45-BA63-415DD89A5651}"/>
              </a:ext>
            </a:extLst>
          </p:cNvPr>
          <p:cNvSpPr txBox="1"/>
          <p:nvPr/>
        </p:nvSpPr>
        <p:spPr>
          <a:xfrm>
            <a:off x="834619" y="4499084"/>
            <a:ext cx="78579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Low</a:t>
            </a:r>
            <a:br>
              <a:rPr lang="en-US" sz="2400" dirty="0"/>
            </a:br>
            <a:r>
              <a:rPr lang="en-US" sz="2400" dirty="0"/>
              <a:t>Bias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5F27E0-49A9-E74B-93B5-85B058B94AA7}"/>
              </a:ext>
            </a:extLst>
          </p:cNvPr>
          <p:cNvSpPr txBox="1"/>
          <p:nvPr/>
        </p:nvSpPr>
        <p:spPr>
          <a:xfrm>
            <a:off x="770499" y="2853164"/>
            <a:ext cx="84991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High</a:t>
            </a:r>
            <a:br>
              <a:rPr lang="en-US" sz="2400" dirty="0"/>
            </a:br>
            <a:r>
              <a:rPr lang="en-US" sz="2400" dirty="0"/>
              <a:t>Bias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923162-7009-9A44-9AA9-B6C9D443305E}"/>
              </a:ext>
            </a:extLst>
          </p:cNvPr>
          <p:cNvSpPr txBox="1"/>
          <p:nvPr/>
        </p:nvSpPr>
        <p:spPr>
          <a:xfrm>
            <a:off x="3444936" y="5501450"/>
            <a:ext cx="156164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  <a:br>
              <a:rPr lang="en-US" sz="2400" dirty="0"/>
            </a:br>
            <a:r>
              <a:rPr lang="en-US" sz="2400" dirty="0"/>
              <a:t>Variance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6B005-1BCB-5943-8AEA-035D2BDFC91F}"/>
              </a:ext>
            </a:extLst>
          </p:cNvPr>
          <p:cNvSpPr txBox="1"/>
          <p:nvPr/>
        </p:nvSpPr>
        <p:spPr>
          <a:xfrm>
            <a:off x="1554708" y="5501450"/>
            <a:ext cx="1561646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Low</a:t>
            </a:r>
            <a:br>
              <a:rPr lang="en-US" sz="2400" dirty="0"/>
            </a:br>
            <a:r>
              <a:rPr lang="en-US" sz="2400" dirty="0"/>
              <a:t>Variance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BF35783-C6E8-BF43-97FF-857E76B306AB}"/>
              </a:ext>
            </a:extLst>
          </p:cNvPr>
          <p:cNvGrpSpPr/>
          <p:nvPr/>
        </p:nvGrpSpPr>
        <p:grpSpPr>
          <a:xfrm>
            <a:off x="2495005" y="2694448"/>
            <a:ext cx="380589" cy="412191"/>
            <a:chOff x="2495005" y="2873835"/>
            <a:chExt cx="380589" cy="41219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93CA2A0-4041-8D49-9A3C-0A6F1D8202E3}"/>
                </a:ext>
              </a:extLst>
            </p:cNvPr>
            <p:cNvGrpSpPr/>
            <p:nvPr/>
          </p:nvGrpSpPr>
          <p:grpSpPr>
            <a:xfrm>
              <a:off x="2495005" y="2969783"/>
              <a:ext cx="153235" cy="163843"/>
              <a:chOff x="6401389" y="3429906"/>
              <a:chExt cx="2015963" cy="2155525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0162036-4631-6142-8AA0-F5BFCA12D3A5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E834194-9FAB-1F4B-9E0B-C95E7D6A6594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2FFFDFA2-6BA6-294E-8BC4-9F6023501635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CA77C6EA-F327-8F46-88E8-B755D0919CAC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95D9F53F-9E78-1644-995D-ED9D264BFEDB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23AD282-D486-1349-B29F-AD9CA3A956AC}"/>
                </a:ext>
              </a:extLst>
            </p:cNvPr>
            <p:cNvGrpSpPr/>
            <p:nvPr/>
          </p:nvGrpSpPr>
          <p:grpSpPr>
            <a:xfrm>
              <a:off x="2647405" y="3122183"/>
              <a:ext cx="153235" cy="163843"/>
              <a:chOff x="6401389" y="3429906"/>
              <a:chExt cx="2015963" cy="2155525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F660CE4B-0CE1-A54F-8B5C-CE6036329052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E0220F2-15E3-BF40-994A-9FACFEDEACDB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E45E5AB7-E446-C042-8E1C-A92ADB7C03FC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59180501-CC3E-4645-AACF-3D578C361448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427DD7D0-48F3-FD48-84BF-C5DF7A9C7C48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3C39533-2877-4643-A53A-FE322FD48695}"/>
                </a:ext>
              </a:extLst>
            </p:cNvPr>
            <p:cNvGrpSpPr/>
            <p:nvPr/>
          </p:nvGrpSpPr>
          <p:grpSpPr>
            <a:xfrm>
              <a:off x="2560598" y="2873835"/>
              <a:ext cx="153235" cy="163843"/>
              <a:chOff x="6401389" y="3429906"/>
              <a:chExt cx="2015963" cy="2155525"/>
            </a:xfrm>
          </p:grpSpPr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1CCB31D-A0A6-5142-955F-192AF9691A99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5F8B9C-D89B-C648-B00B-83CB47E98997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47DDA7EC-BD78-B340-8E2F-8104C78A5C44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07B42A2-A2E3-A74F-A7BE-6E258988B0B5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8A39DD0D-C284-F048-9F1E-5E788A11E0E0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E83E317-E8CA-AD41-A001-94E112B16296}"/>
                </a:ext>
              </a:extLst>
            </p:cNvPr>
            <p:cNvGrpSpPr/>
            <p:nvPr/>
          </p:nvGrpSpPr>
          <p:grpSpPr>
            <a:xfrm>
              <a:off x="2722359" y="2997333"/>
              <a:ext cx="153235" cy="163843"/>
              <a:chOff x="6401389" y="3429906"/>
              <a:chExt cx="2015963" cy="2155525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20AD555F-386E-8747-9987-BD4D02FABB6D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33A9E97-2E0F-2344-A47A-F2286E32E825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EDD32F92-3EB8-E94C-ABDF-9E57AAA333B7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4BD6E2F6-9F47-2D4C-9286-F7AC48F369F1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2DF8CA1D-EDDF-4148-9D25-7D2BEC890C10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9ABE2A0-F4A7-BD45-AA44-12406810E43D}"/>
                </a:ext>
              </a:extLst>
            </p:cNvPr>
            <p:cNvGrpSpPr/>
            <p:nvPr/>
          </p:nvGrpSpPr>
          <p:grpSpPr>
            <a:xfrm>
              <a:off x="2688614" y="2901267"/>
              <a:ext cx="153235" cy="163843"/>
              <a:chOff x="6401389" y="3429906"/>
              <a:chExt cx="2015963" cy="2155525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DD2A48D9-EDF5-564F-9AF9-D301D777A032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5710CC0-B9D0-B240-89F2-1FB2A8E3F638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ADB7677-E9E8-844C-B893-909877E0FAC9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87DEFFBD-4F72-8C4B-A2DA-F3CA4F377027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543F7C9F-6535-E942-9183-DB84FE625398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5CAABE1-ADA0-344A-8B4A-B70F808BBDFD}"/>
                </a:ext>
              </a:extLst>
            </p:cNvPr>
            <p:cNvGrpSpPr/>
            <p:nvPr/>
          </p:nvGrpSpPr>
          <p:grpSpPr>
            <a:xfrm>
              <a:off x="2642894" y="3001851"/>
              <a:ext cx="153235" cy="163843"/>
              <a:chOff x="6401389" y="3429906"/>
              <a:chExt cx="2015963" cy="2155525"/>
            </a:xfrm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45D76CA-EA5E-8244-A253-3254797031C0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6CA4E58-7045-BB46-BE86-ACDABE9942FB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76EA5401-5EAF-594C-98DE-63B111CACCF7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C525E32-9EE2-1C46-A05F-5D2619AD5DC2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21DD0FA-F940-9243-A01D-E1DDF1EF9872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61C2D13-31AC-D546-B842-611B956C52C6}"/>
              </a:ext>
            </a:extLst>
          </p:cNvPr>
          <p:cNvGrpSpPr/>
          <p:nvPr/>
        </p:nvGrpSpPr>
        <p:grpSpPr>
          <a:xfrm>
            <a:off x="4131708" y="2538715"/>
            <a:ext cx="860519" cy="795669"/>
            <a:chOff x="4131708" y="2718102"/>
            <a:chExt cx="860519" cy="79566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00D2D37-5025-1D43-A234-38C1FC1F994A}"/>
                </a:ext>
              </a:extLst>
            </p:cNvPr>
            <p:cNvGrpSpPr/>
            <p:nvPr/>
          </p:nvGrpSpPr>
          <p:grpSpPr>
            <a:xfrm>
              <a:off x="4131708" y="3349928"/>
              <a:ext cx="153235" cy="163843"/>
              <a:chOff x="6401389" y="3429906"/>
              <a:chExt cx="2015963" cy="2155525"/>
            </a:xfrm>
          </p:grpSpPr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BFBAED2-A90D-3D44-A494-DFCCD567FF32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663418F-34E4-DB46-8397-A9DD602450A4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8A31EE6E-3E0C-A440-B19D-126C3829D1A1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B6767899-8B57-124F-BCA7-FEEA53445E23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DCB0E5EB-F2EE-CD4C-ACA6-C263BA04CC3C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2F0D0F9-4134-5B43-AB60-8C7ECBDCE951}"/>
                </a:ext>
              </a:extLst>
            </p:cNvPr>
            <p:cNvGrpSpPr/>
            <p:nvPr/>
          </p:nvGrpSpPr>
          <p:grpSpPr>
            <a:xfrm>
              <a:off x="4552010" y="3323309"/>
              <a:ext cx="153235" cy="163843"/>
              <a:chOff x="6401389" y="3429906"/>
              <a:chExt cx="2015963" cy="2155525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46B420E-2437-6941-9CBF-956B399BBC15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6E4062E-D984-A047-919A-7ED5F1025DBD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739953D1-F608-C145-BF55-185576358D21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4FD11034-E968-E444-A1DF-A215BCC7C190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65DF19E4-CA21-244A-857B-099929E6CE2A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91ACEFD-0011-0C42-ABE8-0B7BE865FB81}"/>
                </a:ext>
              </a:extLst>
            </p:cNvPr>
            <p:cNvGrpSpPr/>
            <p:nvPr/>
          </p:nvGrpSpPr>
          <p:grpSpPr>
            <a:xfrm>
              <a:off x="4353495" y="2718102"/>
              <a:ext cx="153235" cy="163843"/>
              <a:chOff x="6401389" y="3429906"/>
              <a:chExt cx="2015963" cy="2155525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A8CA6-2128-2C4D-9B2A-28A52454347D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A6E56D7-2D2B-2841-BD2E-EA74D60E1763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B672B089-3717-D949-BACF-AF82E063E1DB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Arc 126">
                <a:extLst>
                  <a:ext uri="{FF2B5EF4-FFF2-40B4-BE49-F238E27FC236}">
                    <a16:creationId xmlns:a16="http://schemas.microsoft.com/office/drawing/2014/main" id="{DD70280B-7B85-084A-9A94-D27BB6023E95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id="{EC8E0796-7E3E-1143-9DFC-E4E26C7E4CEE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BF4E0A6-1894-2D43-BA21-CFDBE1DDA507}"/>
                </a:ext>
              </a:extLst>
            </p:cNvPr>
            <p:cNvGrpSpPr/>
            <p:nvPr/>
          </p:nvGrpSpPr>
          <p:grpSpPr>
            <a:xfrm>
              <a:off x="4838992" y="3070011"/>
              <a:ext cx="153235" cy="163843"/>
              <a:chOff x="6401389" y="3429906"/>
              <a:chExt cx="2015963" cy="2155525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5E2D01C-52E5-F54C-9FA4-60899204FEB9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946C073-2DC9-7745-997F-D99171C095B7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D551AAE0-357C-8246-BC98-F536BBC521EA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Arc 132">
                <a:extLst>
                  <a:ext uri="{FF2B5EF4-FFF2-40B4-BE49-F238E27FC236}">
                    <a16:creationId xmlns:a16="http://schemas.microsoft.com/office/drawing/2014/main" id="{38BA4DB6-CEC6-A546-8E75-F67696729D2E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95830F23-85FA-0E4B-AA7B-0992C07B6388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F3FC699-6FE7-1849-B914-E317E55DCCFB}"/>
                </a:ext>
              </a:extLst>
            </p:cNvPr>
            <p:cNvGrpSpPr/>
            <p:nvPr/>
          </p:nvGrpSpPr>
          <p:grpSpPr>
            <a:xfrm>
              <a:off x="4822152" y="2865297"/>
              <a:ext cx="153235" cy="163843"/>
              <a:chOff x="6401389" y="3429906"/>
              <a:chExt cx="2015963" cy="2155525"/>
            </a:xfrm>
          </p:grpSpPr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2C9AC8CC-BEEB-9C43-B7D6-905CFDDA2D30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2E28807-926D-154F-B00F-E5CDBBE72EC0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F8F1EB10-1F71-2A4F-8C9F-82CF795404E8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38B96C7D-A513-064E-A4CE-E947D7B21F6B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Arc 139">
                <a:extLst>
                  <a:ext uri="{FF2B5EF4-FFF2-40B4-BE49-F238E27FC236}">
                    <a16:creationId xmlns:a16="http://schemas.microsoft.com/office/drawing/2014/main" id="{CF224E9C-0EF7-7D4F-8E40-ECE3FA562487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084E358-A062-674D-AC09-A1916395CBC1}"/>
                </a:ext>
              </a:extLst>
            </p:cNvPr>
            <p:cNvGrpSpPr/>
            <p:nvPr/>
          </p:nvGrpSpPr>
          <p:grpSpPr>
            <a:xfrm>
              <a:off x="4372752" y="3019678"/>
              <a:ext cx="153235" cy="163843"/>
              <a:chOff x="6401389" y="3429906"/>
              <a:chExt cx="2015963" cy="2155525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28DA7CE-D448-954D-8C0C-61A55438949E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A5C106B-18D2-5D46-A932-6141B4BC2892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2EB55BC4-3583-E84F-8B3F-86815B88E742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4152CCC9-0785-E449-B94D-8836955E9179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Arc 145">
                <a:extLst>
                  <a:ext uri="{FF2B5EF4-FFF2-40B4-BE49-F238E27FC236}">
                    <a16:creationId xmlns:a16="http://schemas.microsoft.com/office/drawing/2014/main" id="{3A1B5A1E-B626-654F-B926-3574B5B41D79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8134EF6-291E-5F4D-8FAF-EA158E212CEC}"/>
              </a:ext>
            </a:extLst>
          </p:cNvPr>
          <p:cNvGrpSpPr/>
          <p:nvPr/>
        </p:nvGrpSpPr>
        <p:grpSpPr>
          <a:xfrm>
            <a:off x="2137744" y="4744731"/>
            <a:ext cx="380589" cy="412191"/>
            <a:chOff x="2137744" y="4924118"/>
            <a:chExt cx="380589" cy="412191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9ECAEEE-A359-1445-A16E-618B4292F45E}"/>
                </a:ext>
              </a:extLst>
            </p:cNvPr>
            <p:cNvGrpSpPr/>
            <p:nvPr/>
          </p:nvGrpSpPr>
          <p:grpSpPr>
            <a:xfrm>
              <a:off x="2137744" y="5020066"/>
              <a:ext cx="153235" cy="163843"/>
              <a:chOff x="6401389" y="3429906"/>
              <a:chExt cx="2015963" cy="2155525"/>
            </a:xfrm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8031523E-F111-6B4A-BA7A-D8F8D9A6B2B2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9418B92-9673-F74E-A041-4E173EAC9110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FEDAD482-0F59-E54A-9DB0-1FFF2B89F5C1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4D4B235D-051F-294F-A6D9-580A036F149A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1F1F39C7-ADDF-A747-87EB-EC4687F7F975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361C2F1-ADEF-5240-9617-74F4FA054279}"/>
                </a:ext>
              </a:extLst>
            </p:cNvPr>
            <p:cNvGrpSpPr/>
            <p:nvPr/>
          </p:nvGrpSpPr>
          <p:grpSpPr>
            <a:xfrm>
              <a:off x="2290144" y="5172466"/>
              <a:ext cx="153235" cy="163843"/>
              <a:chOff x="6401389" y="3429906"/>
              <a:chExt cx="2015963" cy="2155525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3B7B437-728C-F14C-8B21-B62163B4831B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3A25B40-CF33-9A44-8435-25A4A8E8AF81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Arc 155">
                <a:extLst>
                  <a:ext uri="{FF2B5EF4-FFF2-40B4-BE49-F238E27FC236}">
                    <a16:creationId xmlns:a16="http://schemas.microsoft.com/office/drawing/2014/main" id="{29DDC6F1-E1EF-C148-A7D5-1BA50A7EB3C8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Arc 156">
                <a:extLst>
                  <a:ext uri="{FF2B5EF4-FFF2-40B4-BE49-F238E27FC236}">
                    <a16:creationId xmlns:a16="http://schemas.microsoft.com/office/drawing/2014/main" id="{ADB7CB85-22E3-844A-B600-50B7FA39767B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c 157">
                <a:extLst>
                  <a:ext uri="{FF2B5EF4-FFF2-40B4-BE49-F238E27FC236}">
                    <a16:creationId xmlns:a16="http://schemas.microsoft.com/office/drawing/2014/main" id="{A6A97BE0-C890-C349-83B6-9CA90946FC95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8F04DCD-2CB0-AE46-AFBC-AB797D49A29E}"/>
                </a:ext>
              </a:extLst>
            </p:cNvPr>
            <p:cNvGrpSpPr/>
            <p:nvPr/>
          </p:nvGrpSpPr>
          <p:grpSpPr>
            <a:xfrm>
              <a:off x="2203337" y="4924118"/>
              <a:ext cx="153235" cy="163843"/>
              <a:chOff x="6401389" y="3429906"/>
              <a:chExt cx="2015963" cy="2155525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57DCA18-A89B-514E-B145-99C0A88F4BE4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0DC84DA5-96E3-824D-8D56-827063410265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4E202402-080B-C042-994E-DE422FEE65CA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Arc 162">
                <a:extLst>
                  <a:ext uri="{FF2B5EF4-FFF2-40B4-BE49-F238E27FC236}">
                    <a16:creationId xmlns:a16="http://schemas.microsoft.com/office/drawing/2014/main" id="{2CC05D08-A1C1-D04B-A904-3D34289ACEE3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8812F1F0-FE85-4144-8F6B-9A61C0106FD7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849D942-4F3D-AF41-BA15-5C50D0AE0C17}"/>
                </a:ext>
              </a:extLst>
            </p:cNvPr>
            <p:cNvGrpSpPr/>
            <p:nvPr/>
          </p:nvGrpSpPr>
          <p:grpSpPr>
            <a:xfrm>
              <a:off x="2365098" y="5047616"/>
              <a:ext cx="153235" cy="163843"/>
              <a:chOff x="6401389" y="3429906"/>
              <a:chExt cx="2015963" cy="2155525"/>
            </a:xfrm>
          </p:grpSpPr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A7CC66DA-D3A4-F84B-B2FD-D2197BF74408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3A1CD4B-37F1-EB45-8D6D-A07E614D8211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Arc 167">
                <a:extLst>
                  <a:ext uri="{FF2B5EF4-FFF2-40B4-BE49-F238E27FC236}">
                    <a16:creationId xmlns:a16="http://schemas.microsoft.com/office/drawing/2014/main" id="{F6B8EB5A-BE9F-BD45-84A2-F50CF7C55519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Arc 168">
                <a:extLst>
                  <a:ext uri="{FF2B5EF4-FFF2-40B4-BE49-F238E27FC236}">
                    <a16:creationId xmlns:a16="http://schemas.microsoft.com/office/drawing/2014/main" id="{C1DECC96-7B1F-4B43-8A50-D011805A4C4F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Arc 169">
                <a:extLst>
                  <a:ext uri="{FF2B5EF4-FFF2-40B4-BE49-F238E27FC236}">
                    <a16:creationId xmlns:a16="http://schemas.microsoft.com/office/drawing/2014/main" id="{9BE9E3AB-D456-8943-A998-16E9DE5794D4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D464A88-5775-714B-8443-6863E44907E2}"/>
                </a:ext>
              </a:extLst>
            </p:cNvPr>
            <p:cNvGrpSpPr/>
            <p:nvPr/>
          </p:nvGrpSpPr>
          <p:grpSpPr>
            <a:xfrm>
              <a:off x="2331353" y="4951550"/>
              <a:ext cx="153235" cy="163843"/>
              <a:chOff x="6401389" y="3429906"/>
              <a:chExt cx="2015963" cy="2155525"/>
            </a:xfrm>
          </p:grpSpPr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35B36704-3E86-F04C-B852-2F6AA98FB503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0C32062-27A2-4A4E-B245-1CE2035470B0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Arc 173">
                <a:extLst>
                  <a:ext uri="{FF2B5EF4-FFF2-40B4-BE49-F238E27FC236}">
                    <a16:creationId xmlns:a16="http://schemas.microsoft.com/office/drawing/2014/main" id="{16A21242-BBAC-5846-B0C6-74E5C21DA48B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8F57CDCB-4A46-BA45-943C-A51F6A35B655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Arc 175">
                <a:extLst>
                  <a:ext uri="{FF2B5EF4-FFF2-40B4-BE49-F238E27FC236}">
                    <a16:creationId xmlns:a16="http://schemas.microsoft.com/office/drawing/2014/main" id="{EDD017B7-505D-504C-9463-11C4B5346761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F9D287C-4003-314B-8323-41C04626E3A4}"/>
                </a:ext>
              </a:extLst>
            </p:cNvPr>
            <p:cNvGrpSpPr/>
            <p:nvPr/>
          </p:nvGrpSpPr>
          <p:grpSpPr>
            <a:xfrm>
              <a:off x="2285633" y="5052134"/>
              <a:ext cx="153235" cy="163843"/>
              <a:chOff x="6401389" y="3429906"/>
              <a:chExt cx="2015963" cy="2155525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435D6773-F824-AE4A-B555-CD8243B5E651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B248268-E99F-5949-B7DA-DB7AB6224F94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c 179">
                <a:extLst>
                  <a:ext uri="{FF2B5EF4-FFF2-40B4-BE49-F238E27FC236}">
                    <a16:creationId xmlns:a16="http://schemas.microsoft.com/office/drawing/2014/main" id="{02F5CDDE-D2AC-6F4A-BCBC-B5160208B256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c 180">
                <a:extLst>
                  <a:ext uri="{FF2B5EF4-FFF2-40B4-BE49-F238E27FC236}">
                    <a16:creationId xmlns:a16="http://schemas.microsoft.com/office/drawing/2014/main" id="{3DF24582-F84B-D74D-9D3A-87E9B4695FD9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Arc 181">
                <a:extLst>
                  <a:ext uri="{FF2B5EF4-FFF2-40B4-BE49-F238E27FC236}">
                    <a16:creationId xmlns:a16="http://schemas.microsoft.com/office/drawing/2014/main" id="{B4CCE183-04E2-2145-9A74-47546E6EB02F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F214488-5B3A-A84D-BE2A-9DDD0809A96A}"/>
              </a:ext>
            </a:extLst>
          </p:cNvPr>
          <p:cNvGrpSpPr/>
          <p:nvPr/>
        </p:nvGrpSpPr>
        <p:grpSpPr>
          <a:xfrm>
            <a:off x="3758088" y="4520838"/>
            <a:ext cx="847077" cy="769050"/>
            <a:chOff x="3758088" y="4700225"/>
            <a:chExt cx="847077" cy="76905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EFC1935-B8AE-F843-8F5B-604F59EBF167}"/>
                </a:ext>
              </a:extLst>
            </p:cNvPr>
            <p:cNvGrpSpPr/>
            <p:nvPr/>
          </p:nvGrpSpPr>
          <p:grpSpPr>
            <a:xfrm>
              <a:off x="3758088" y="5252321"/>
              <a:ext cx="153235" cy="163843"/>
              <a:chOff x="6401389" y="3429906"/>
              <a:chExt cx="2015963" cy="2155525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C0A839B4-5A7A-A442-8A3D-8C1E5C5D96D1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6A9BF237-84AA-924A-A62F-83F285F343A1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Arc 185">
                <a:extLst>
                  <a:ext uri="{FF2B5EF4-FFF2-40B4-BE49-F238E27FC236}">
                    <a16:creationId xmlns:a16="http://schemas.microsoft.com/office/drawing/2014/main" id="{63C10976-85F4-1644-92BF-F7EC646349CC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Arc 186">
                <a:extLst>
                  <a:ext uri="{FF2B5EF4-FFF2-40B4-BE49-F238E27FC236}">
                    <a16:creationId xmlns:a16="http://schemas.microsoft.com/office/drawing/2014/main" id="{2E842304-1676-4145-8DD3-3101D1A81190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9AE6198B-05C0-5146-9869-8C6B830C1973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F2A8A15-4E5D-DC48-8AE0-60D5DAC81F40}"/>
                </a:ext>
              </a:extLst>
            </p:cNvPr>
            <p:cNvGrpSpPr/>
            <p:nvPr/>
          </p:nvGrpSpPr>
          <p:grpSpPr>
            <a:xfrm>
              <a:off x="4164948" y="5305432"/>
              <a:ext cx="153235" cy="163843"/>
              <a:chOff x="6401389" y="3429906"/>
              <a:chExt cx="2015963" cy="2155525"/>
            </a:xfrm>
          </p:grpSpPr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FA05F2F0-5CFA-AB4B-B7C9-ED27DF2BBD8C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A3BA782-E65A-6C4B-A6D8-384B7C37F6A9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Arc 191">
                <a:extLst>
                  <a:ext uri="{FF2B5EF4-FFF2-40B4-BE49-F238E27FC236}">
                    <a16:creationId xmlns:a16="http://schemas.microsoft.com/office/drawing/2014/main" id="{562535C8-84C0-0746-94EB-D3945AF5E5ED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Arc 192">
                <a:extLst>
                  <a:ext uri="{FF2B5EF4-FFF2-40B4-BE49-F238E27FC236}">
                    <a16:creationId xmlns:a16="http://schemas.microsoft.com/office/drawing/2014/main" id="{5E662DDA-F7DC-A245-8512-61117D276BEC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Arc 193">
                <a:extLst>
                  <a:ext uri="{FF2B5EF4-FFF2-40B4-BE49-F238E27FC236}">
                    <a16:creationId xmlns:a16="http://schemas.microsoft.com/office/drawing/2014/main" id="{E7F9279B-766B-F649-8408-AEF5BD9AAFB8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EC29BD2-A7B7-7F43-92D2-7631CD10A22A}"/>
                </a:ext>
              </a:extLst>
            </p:cNvPr>
            <p:cNvGrpSpPr/>
            <p:nvPr/>
          </p:nvGrpSpPr>
          <p:grpSpPr>
            <a:xfrm>
              <a:off x="3966433" y="4700225"/>
              <a:ext cx="153235" cy="163843"/>
              <a:chOff x="6401389" y="3429906"/>
              <a:chExt cx="2015963" cy="2155525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E42BB71F-8A9C-914A-A17F-F704C10D3C8D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4953ECF-9209-9943-B754-B290E0468251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Arc 197">
                <a:extLst>
                  <a:ext uri="{FF2B5EF4-FFF2-40B4-BE49-F238E27FC236}">
                    <a16:creationId xmlns:a16="http://schemas.microsoft.com/office/drawing/2014/main" id="{5EC2FCDB-2D7B-8341-B7A3-059A7D5E7563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Arc 198">
                <a:extLst>
                  <a:ext uri="{FF2B5EF4-FFF2-40B4-BE49-F238E27FC236}">
                    <a16:creationId xmlns:a16="http://schemas.microsoft.com/office/drawing/2014/main" id="{5350F2BA-A07B-F141-981F-AC43DB73A013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9FD3F14A-C3FF-F744-AEE0-11E5B23E96FA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D816F954-C9A6-B842-B045-54E5B6801784}"/>
                </a:ext>
              </a:extLst>
            </p:cNvPr>
            <p:cNvGrpSpPr/>
            <p:nvPr/>
          </p:nvGrpSpPr>
          <p:grpSpPr>
            <a:xfrm>
              <a:off x="4451930" y="5052134"/>
              <a:ext cx="153235" cy="163843"/>
              <a:chOff x="6401389" y="3429906"/>
              <a:chExt cx="2015963" cy="2155525"/>
            </a:xfrm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713DBAEB-6C72-724A-8F07-2C98A2E12CCC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232BC44-B8A4-DB45-B5C8-10C80F2EA9CC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Arc 203">
                <a:extLst>
                  <a:ext uri="{FF2B5EF4-FFF2-40B4-BE49-F238E27FC236}">
                    <a16:creationId xmlns:a16="http://schemas.microsoft.com/office/drawing/2014/main" id="{056B55BC-2220-D344-9BCF-D55953B0935D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Arc 204">
                <a:extLst>
                  <a:ext uri="{FF2B5EF4-FFF2-40B4-BE49-F238E27FC236}">
                    <a16:creationId xmlns:a16="http://schemas.microsoft.com/office/drawing/2014/main" id="{FD949528-B543-694E-96A9-2A02939B9DBC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Arc 205">
                <a:extLst>
                  <a:ext uri="{FF2B5EF4-FFF2-40B4-BE49-F238E27FC236}">
                    <a16:creationId xmlns:a16="http://schemas.microsoft.com/office/drawing/2014/main" id="{32524F02-7BB2-5243-86CF-2A9AD03C3BDD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C94F803-A769-A44B-96AC-55089F69D2A2}"/>
                </a:ext>
              </a:extLst>
            </p:cNvPr>
            <p:cNvGrpSpPr/>
            <p:nvPr/>
          </p:nvGrpSpPr>
          <p:grpSpPr>
            <a:xfrm>
              <a:off x="4435090" y="4847420"/>
              <a:ext cx="153235" cy="163843"/>
              <a:chOff x="6401389" y="3429906"/>
              <a:chExt cx="2015963" cy="2155525"/>
            </a:xfrm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C9668B5D-275F-1C48-8769-B8D6B197963C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C5D456A-ACA8-254F-8FE1-C83B8B11D2BF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Arc 209">
                <a:extLst>
                  <a:ext uri="{FF2B5EF4-FFF2-40B4-BE49-F238E27FC236}">
                    <a16:creationId xmlns:a16="http://schemas.microsoft.com/office/drawing/2014/main" id="{24BF7C34-5039-E04B-BC6C-C1D4775EB03B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Arc 210">
                <a:extLst>
                  <a:ext uri="{FF2B5EF4-FFF2-40B4-BE49-F238E27FC236}">
                    <a16:creationId xmlns:a16="http://schemas.microsoft.com/office/drawing/2014/main" id="{A0F5FDC2-3767-E449-AC5F-C5495FC105B3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Arc 211">
                <a:extLst>
                  <a:ext uri="{FF2B5EF4-FFF2-40B4-BE49-F238E27FC236}">
                    <a16:creationId xmlns:a16="http://schemas.microsoft.com/office/drawing/2014/main" id="{DA87B6B5-A6C7-1944-A439-43B9F875BA2F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9F776B4-58CE-8B47-B622-FF36458218DD}"/>
                </a:ext>
              </a:extLst>
            </p:cNvPr>
            <p:cNvGrpSpPr/>
            <p:nvPr/>
          </p:nvGrpSpPr>
          <p:grpSpPr>
            <a:xfrm>
              <a:off x="3985690" y="5001801"/>
              <a:ext cx="153235" cy="163843"/>
              <a:chOff x="6401389" y="3429906"/>
              <a:chExt cx="2015963" cy="2155525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8E026302-11CE-2247-B1B6-BBB37ADBEB2A}"/>
                  </a:ext>
                </a:extLst>
              </p:cNvPr>
              <p:cNvSpPr/>
              <p:nvPr/>
            </p:nvSpPr>
            <p:spPr>
              <a:xfrm rot="18900000">
                <a:off x="6821128" y="3804242"/>
                <a:ext cx="1230505" cy="914400"/>
              </a:xfrm>
              <a:custGeom>
                <a:avLst/>
                <a:gdLst>
                  <a:gd name="connsiteX0" fmla="*/ 457200 w 1230505"/>
                  <a:gd name="connsiteY0" fmla="*/ 0 h 914400"/>
                  <a:gd name="connsiteX1" fmla="*/ 712825 w 1230505"/>
                  <a:gd name="connsiteY1" fmla="*/ 78082 h 914400"/>
                  <a:gd name="connsiteX2" fmla="*/ 732503 w 1230505"/>
                  <a:gd name="connsiteY2" fmla="*/ 94318 h 914400"/>
                  <a:gd name="connsiteX3" fmla="*/ 867623 w 1230505"/>
                  <a:gd name="connsiteY3" fmla="*/ 94318 h 914400"/>
                  <a:gd name="connsiteX4" fmla="*/ 1230505 w 1230505"/>
                  <a:gd name="connsiteY4" fmla="*/ 457200 h 914400"/>
                  <a:gd name="connsiteX5" fmla="*/ 1230504 w 1230505"/>
                  <a:gd name="connsiteY5" fmla="*/ 457200 h 914400"/>
                  <a:gd name="connsiteX6" fmla="*/ 867622 w 1230505"/>
                  <a:gd name="connsiteY6" fmla="*/ 820082 h 914400"/>
                  <a:gd name="connsiteX7" fmla="*/ 732503 w 1230505"/>
                  <a:gd name="connsiteY7" fmla="*/ 820082 h 914400"/>
                  <a:gd name="connsiteX8" fmla="*/ 712825 w 1230505"/>
                  <a:gd name="connsiteY8" fmla="*/ 836318 h 914400"/>
                  <a:gd name="connsiteX9" fmla="*/ 457200 w 1230505"/>
                  <a:gd name="connsiteY9" fmla="*/ 914400 h 914400"/>
                  <a:gd name="connsiteX10" fmla="*/ 0 w 1230505"/>
                  <a:gd name="connsiteY10" fmla="*/ 457200 h 914400"/>
                  <a:gd name="connsiteX11" fmla="*/ 457200 w 12305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505" h="914400">
                    <a:moveTo>
                      <a:pt x="457200" y="0"/>
                    </a:moveTo>
                    <a:cubicBezTo>
                      <a:pt x="551890" y="0"/>
                      <a:pt x="639856" y="28785"/>
                      <a:pt x="712825" y="78082"/>
                    </a:cubicBezTo>
                    <a:lnTo>
                      <a:pt x="732503" y="94318"/>
                    </a:lnTo>
                    <a:lnTo>
                      <a:pt x="867623" y="94318"/>
                    </a:lnTo>
                    <a:cubicBezTo>
                      <a:pt x="1068037" y="94318"/>
                      <a:pt x="1230505" y="256786"/>
                      <a:pt x="1230505" y="457200"/>
                    </a:cubicBezTo>
                    <a:lnTo>
                      <a:pt x="1230504" y="457200"/>
                    </a:lnTo>
                    <a:cubicBezTo>
                      <a:pt x="1230504" y="657614"/>
                      <a:pt x="1068036" y="820082"/>
                      <a:pt x="867622" y="820082"/>
                    </a:cubicBezTo>
                    <a:lnTo>
                      <a:pt x="732503" y="820082"/>
                    </a:lnTo>
                    <a:lnTo>
                      <a:pt x="712825" y="836318"/>
                    </a:lnTo>
                    <a:cubicBezTo>
                      <a:pt x="639856" y="885615"/>
                      <a:pt x="551890" y="914400"/>
                      <a:pt x="457200" y="914400"/>
                    </a:cubicBez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E39189B3-56DE-1B4C-98E6-29490587D2E4}"/>
                  </a:ext>
                </a:extLst>
              </p:cNvPr>
              <p:cNvSpPr/>
              <p:nvPr/>
            </p:nvSpPr>
            <p:spPr>
              <a:xfrm>
                <a:off x="6846766" y="3943477"/>
                <a:ext cx="914400" cy="914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Arc 215">
                <a:extLst>
                  <a:ext uri="{FF2B5EF4-FFF2-40B4-BE49-F238E27FC236}">
                    <a16:creationId xmlns:a16="http://schemas.microsoft.com/office/drawing/2014/main" id="{B7BC0532-5354-4149-AAFC-30D0245197A8}"/>
                  </a:ext>
                </a:extLst>
              </p:cNvPr>
              <p:cNvSpPr/>
              <p:nvPr/>
            </p:nvSpPr>
            <p:spPr>
              <a:xfrm>
                <a:off x="6401389" y="3429906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Arc 216">
                <a:extLst>
                  <a:ext uri="{FF2B5EF4-FFF2-40B4-BE49-F238E27FC236}">
                    <a16:creationId xmlns:a16="http://schemas.microsoft.com/office/drawing/2014/main" id="{F91A9103-A046-AE4D-B234-92648D84605F}"/>
                  </a:ext>
                </a:extLst>
              </p:cNvPr>
              <p:cNvSpPr/>
              <p:nvPr/>
            </p:nvSpPr>
            <p:spPr>
              <a:xfrm rot="15300000">
                <a:off x="6683509" y="4617165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Arc 217">
                <a:extLst>
                  <a:ext uri="{FF2B5EF4-FFF2-40B4-BE49-F238E27FC236}">
                    <a16:creationId xmlns:a16="http://schemas.microsoft.com/office/drawing/2014/main" id="{746012C6-3A31-6340-B703-EC61AE67CA45}"/>
                  </a:ext>
                </a:extLst>
              </p:cNvPr>
              <p:cNvSpPr/>
              <p:nvPr/>
            </p:nvSpPr>
            <p:spPr>
              <a:xfrm rot="8512935">
                <a:off x="7526599" y="3909424"/>
                <a:ext cx="890753" cy="1045780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3" name="Content Placeholder 2">
            <a:extLst>
              <a:ext uri="{FF2B5EF4-FFF2-40B4-BE49-F238E27FC236}">
                <a16:creationId xmlns:a16="http://schemas.microsoft.com/office/drawing/2014/main" id="{016B3B3E-7BCD-D84C-A320-2536E4E7DB61}"/>
              </a:ext>
            </a:extLst>
          </p:cNvPr>
          <p:cNvSpPr txBox="1">
            <a:spLocks/>
          </p:cNvSpPr>
          <p:nvPr/>
        </p:nvSpPr>
        <p:spPr>
          <a:xfrm>
            <a:off x="5574165" y="2506661"/>
            <a:ext cx="626843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 bias learning techniques</a:t>
            </a:r>
          </a:p>
          <a:p>
            <a:pPr lvl="1"/>
            <a:r>
              <a:rPr lang="en-US" dirty="0"/>
              <a:t>Typically higher variance …</a:t>
            </a:r>
          </a:p>
          <a:p>
            <a:r>
              <a:rPr lang="en-US" dirty="0"/>
              <a:t>Increasing data supports</a:t>
            </a:r>
          </a:p>
          <a:p>
            <a:pPr lvl="1"/>
            <a:r>
              <a:rPr lang="en-US" dirty="0"/>
              <a:t>Higher variance techniques</a:t>
            </a:r>
          </a:p>
          <a:p>
            <a:r>
              <a:rPr lang="en-US" dirty="0"/>
              <a:t>Deep neural networks?</a:t>
            </a:r>
          </a:p>
          <a:p>
            <a:pPr lvl="1"/>
            <a:r>
              <a:rPr lang="en-US" dirty="0"/>
              <a:t>Focus on </a:t>
            </a:r>
            <a:r>
              <a:rPr lang="en-US" b="1" dirty="0"/>
              <a:t>training procedure</a:t>
            </a:r>
            <a:r>
              <a:rPr lang="en-US" dirty="0"/>
              <a:t> not models to control tradeoff </a:t>
            </a:r>
          </a:p>
          <a:p>
            <a:pPr lvl="2"/>
            <a:r>
              <a:rPr lang="en-US" dirty="0"/>
              <a:t>Initialization, SGD, Dropout, learning rates, early stopping, … </a:t>
            </a:r>
          </a:p>
        </p:txBody>
      </p:sp>
    </p:spTree>
    <p:extLst>
      <p:ext uri="{BB962C8B-B14F-4D97-AF65-F5344CB8AC3E}">
        <p14:creationId xmlns:p14="http://schemas.microsoft.com/office/powerpoint/2010/main" val="12742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264F-1E1C-DE45-90F0-ED5B38CB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49E5E2-5843-0448-9771-15A14926F547}"/>
              </a:ext>
            </a:extLst>
          </p:cNvPr>
          <p:cNvCxnSpPr/>
          <p:nvPr/>
        </p:nvCxnSpPr>
        <p:spPr>
          <a:xfrm flipV="1">
            <a:off x="2460063" y="1736628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63813A-49C7-B745-ABDA-0B23D554D180}"/>
              </a:ext>
            </a:extLst>
          </p:cNvPr>
          <p:cNvCxnSpPr/>
          <p:nvPr/>
        </p:nvCxnSpPr>
        <p:spPr>
          <a:xfrm>
            <a:off x="2148778" y="5452593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29B277C-3433-9E4A-B8DF-378022F44DE5}"/>
              </a:ext>
            </a:extLst>
          </p:cNvPr>
          <p:cNvSpPr txBox="1"/>
          <p:nvPr/>
        </p:nvSpPr>
        <p:spPr>
          <a:xfrm>
            <a:off x="5403829" y="5445327"/>
            <a:ext cx="131959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FFF5B-124B-E84F-AEBE-B41449AB5CB2}"/>
              </a:ext>
            </a:extLst>
          </p:cNvPr>
          <p:cNvSpPr txBox="1"/>
          <p:nvPr/>
        </p:nvSpPr>
        <p:spPr>
          <a:xfrm rot="16200000">
            <a:off x="1321139" y="3240668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5F7922-4E8B-8D4E-B5B5-48BAEED3D663}"/>
              </a:ext>
            </a:extLst>
          </p:cNvPr>
          <p:cNvGrpSpPr/>
          <p:nvPr/>
        </p:nvGrpSpPr>
        <p:grpSpPr>
          <a:xfrm>
            <a:off x="2771349" y="2096552"/>
            <a:ext cx="6839854" cy="2918298"/>
            <a:chOff x="3197234" y="2246864"/>
            <a:chExt cx="6839854" cy="291829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7BCDF61-E22E-924E-8492-3F03F519A5BD}"/>
                </a:ext>
              </a:extLst>
            </p:cNvPr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CF1E75-E7C9-2344-9839-4D1B63A2438E}"/>
                </a:ext>
              </a:extLst>
            </p:cNvPr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32280B-091E-8A4D-9233-8AFFDB89EB1C}"/>
              </a:ext>
            </a:extLst>
          </p:cNvPr>
          <p:cNvGrpSpPr/>
          <p:nvPr/>
        </p:nvGrpSpPr>
        <p:grpSpPr>
          <a:xfrm>
            <a:off x="3082634" y="2005009"/>
            <a:ext cx="6771557" cy="1754972"/>
            <a:chOff x="3508519" y="2155321"/>
            <a:chExt cx="6771557" cy="175497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33BC2FC-D15A-5749-BFF4-4DCDFEA453AF}"/>
                </a:ext>
              </a:extLst>
            </p:cNvPr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24C877-277D-9A44-A5D1-E1B677C7B5CC}"/>
                </a:ext>
              </a:extLst>
            </p:cNvPr>
            <p:cNvSpPr txBox="1"/>
            <p:nvPr/>
          </p:nvSpPr>
          <p:spPr>
            <a:xfrm rot="20139133">
              <a:off x="7737392" y="2651480"/>
              <a:ext cx="2542684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Test* Error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F6D1E2-F33B-5A41-A6C9-291F28C6D033}"/>
              </a:ext>
            </a:extLst>
          </p:cNvPr>
          <p:cNvSpPr txBox="1"/>
          <p:nvPr/>
        </p:nvSpPr>
        <p:spPr>
          <a:xfrm>
            <a:off x="375411" y="6364356"/>
            <a:ext cx="118165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*If you are making modeling decisions based on this then it should be called validation error. 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73790492-C190-AB4D-8C07-3D350297BA42}"/>
              </a:ext>
            </a:extLst>
          </p:cNvPr>
          <p:cNvSpPr/>
          <p:nvPr/>
        </p:nvSpPr>
        <p:spPr>
          <a:xfrm>
            <a:off x="8342334" y="901874"/>
            <a:ext cx="2680570" cy="834754"/>
          </a:xfrm>
          <a:prstGeom prst="wedgeRoundRectCallout">
            <a:avLst>
              <a:gd name="adj1" fmla="val -20833"/>
              <a:gd name="adj2" fmla="val 9551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the thing we want to minimize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999C544-E79B-EA46-8D32-35A34E64E0FC}"/>
              </a:ext>
            </a:extLst>
          </p:cNvPr>
          <p:cNvSpPr/>
          <p:nvPr/>
        </p:nvSpPr>
        <p:spPr>
          <a:xfrm>
            <a:off x="9031265" y="3156298"/>
            <a:ext cx="2419611" cy="999261"/>
          </a:xfrm>
          <a:prstGeom prst="wedgeRoundRectCallout">
            <a:avLst>
              <a:gd name="adj1" fmla="val -45622"/>
              <a:gd name="adj2" fmla="val 804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what our training algorithm tries to minimize.</a:t>
            </a:r>
          </a:p>
        </p:txBody>
      </p:sp>
    </p:spTree>
    <p:extLst>
      <p:ext uri="{BB962C8B-B14F-4D97-AF65-F5344CB8AC3E}">
        <p14:creationId xmlns:p14="http://schemas.microsoft.com/office/powerpoint/2010/main" val="26923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7718-C071-C143-A81F-578ED39E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Dataset Size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B8A1-90C3-5548-AC8F-4777DA75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4670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Data is a a resource! (e.g., like processors and memory)</a:t>
            </a:r>
          </a:p>
          <a:p>
            <a:pPr lvl="1"/>
            <a:r>
              <a:rPr lang="en-US" dirty="0"/>
              <a:t>Is having lots of processors a problem?</a:t>
            </a:r>
          </a:p>
          <a:p>
            <a:r>
              <a:rPr lang="en-US" dirty="0"/>
              <a:t>You don’t have to use all the data!</a:t>
            </a:r>
          </a:p>
          <a:p>
            <a:pPr lvl="1"/>
            <a:r>
              <a:rPr lang="en-US" dirty="0"/>
              <a:t>Though using more data can often help</a:t>
            </a:r>
          </a:p>
          <a:p>
            <a:r>
              <a:rPr lang="en-US" dirty="0"/>
              <a:t>More data </a:t>
            </a:r>
            <a:r>
              <a:rPr lang="en-US" i="1" dirty="0"/>
              <a:t>often*</a:t>
            </a:r>
            <a:r>
              <a:rPr lang="en-US" dirty="0"/>
              <a:t> dominates models and algorithms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55BE56-05FB-804B-ADFF-206ADF22B2E5}"/>
              </a:ext>
            </a:extLst>
          </p:cNvPr>
          <p:cNvGrpSpPr/>
          <p:nvPr/>
        </p:nvGrpSpPr>
        <p:grpSpPr>
          <a:xfrm>
            <a:off x="2271717" y="4591915"/>
            <a:ext cx="6694488" cy="3766277"/>
            <a:chOff x="2271717" y="4463323"/>
            <a:chExt cx="6694488" cy="37662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ECA28E-8B6E-BE4B-B884-CA1ED0366780}"/>
                </a:ext>
              </a:extLst>
            </p:cNvPr>
            <p:cNvSpPr/>
            <p:nvPr/>
          </p:nvSpPr>
          <p:spPr>
            <a:xfrm>
              <a:off x="2271717" y="4463323"/>
              <a:ext cx="6529384" cy="37662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34BF1F-D8A1-F84B-9DC3-2C9886E7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5" y="4530728"/>
              <a:ext cx="6680200" cy="3327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C29C9D-8F63-C34B-BB5F-C742B3B937AA}"/>
                </a:ext>
              </a:extLst>
            </p:cNvPr>
            <p:cNvSpPr/>
            <p:nvPr/>
          </p:nvSpPr>
          <p:spPr>
            <a:xfrm>
              <a:off x="3986213" y="6151564"/>
              <a:ext cx="3714750" cy="15779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FAFCCD-F5CF-FE4E-856E-887F5934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6538" y="5429251"/>
              <a:ext cx="3594100" cy="927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B6023E-46A2-014F-9E47-5C7C6FDF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901" y="6296028"/>
              <a:ext cx="3263900" cy="3683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614D66-F57B-E040-878E-55D51EABA0F2}"/>
              </a:ext>
            </a:extLst>
          </p:cNvPr>
          <p:cNvSpPr txBox="1"/>
          <p:nvPr/>
        </p:nvSpPr>
        <p:spPr>
          <a:xfrm>
            <a:off x="8926514" y="5218586"/>
            <a:ext cx="307498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84150" indent="-184150"/>
            <a:r>
              <a:rPr lang="en-US" dirty="0"/>
              <a:t>*More data also enables more  sophisticated.</a:t>
            </a:r>
          </a:p>
        </p:txBody>
      </p:sp>
    </p:spTree>
    <p:extLst>
      <p:ext uri="{BB962C8B-B14F-4D97-AF65-F5344CB8AC3E}">
        <p14:creationId xmlns:p14="http://schemas.microsoft.com/office/powerpoint/2010/main" val="221301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133" y="48059"/>
            <a:ext cx="5864956" cy="1811867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Taxonomy of</a:t>
            </a:r>
            <a:br>
              <a:rPr lang="en-US" sz="3600" dirty="0"/>
            </a:br>
            <a:r>
              <a:rPr lang="en-US"/>
              <a:t>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28" y="263676"/>
            <a:ext cx="1382603" cy="1382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34" y="2613619"/>
            <a:ext cx="315396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Supervised Learning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56619" y="2598691"/>
            <a:ext cx="2797562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Unsupervised</a:t>
            </a:r>
          </a:p>
          <a:p>
            <a:pPr algn="ctr"/>
            <a:r>
              <a:rPr lang="en-US" sz="3200" dirty="0"/>
              <a:t>Learning</a:t>
            </a:r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2433715" y="1646279"/>
            <a:ext cx="4563715" cy="967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6" idx="2"/>
            <a:endCxn id="8" idx="0"/>
          </p:cNvCxnSpPr>
          <p:nvPr/>
        </p:nvCxnSpPr>
        <p:spPr>
          <a:xfrm flipH="1">
            <a:off x="6073362" y="1646279"/>
            <a:ext cx="924068" cy="935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997430" y="1646279"/>
            <a:ext cx="2657970" cy="952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0856085">
            <a:off x="3767779" y="1816988"/>
            <a:ext cx="17411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Labeled Data</a:t>
            </a:r>
          </a:p>
        </p:txBody>
      </p:sp>
      <p:sp>
        <p:nvSpPr>
          <p:cNvPr id="26" name="TextBox 25"/>
          <p:cNvSpPr txBox="1"/>
          <p:nvPr/>
        </p:nvSpPr>
        <p:spPr>
          <a:xfrm rot="1203958">
            <a:off x="7522154" y="1885024"/>
            <a:ext cx="1972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Unlabeled Data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4877362" y="2581448"/>
            <a:ext cx="2392000" cy="2687008"/>
            <a:chOff x="5109950" y="2803343"/>
            <a:chExt cx="2392000" cy="2687008"/>
          </a:xfrm>
        </p:grpSpPr>
        <p:sp>
          <p:nvSpPr>
            <p:cNvPr id="8" name="TextBox 7"/>
            <p:cNvSpPr txBox="1"/>
            <p:nvPr/>
          </p:nvSpPr>
          <p:spPr>
            <a:xfrm>
              <a:off x="5109950" y="2803343"/>
              <a:ext cx="2392000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Reinforcement</a:t>
              </a:r>
            </a:p>
            <a:p>
              <a:pPr algn="ctr"/>
              <a:r>
                <a:rPr lang="en-US" sz="2400" dirty="0"/>
                <a:t>Learning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73694" y="5121019"/>
              <a:ext cx="12747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Alpha Go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75179" y="5288369"/>
            <a:ext cx="1765197" cy="1125591"/>
            <a:chOff x="7844589" y="617621"/>
            <a:chExt cx="3725111" cy="2375346"/>
          </a:xfrm>
        </p:grpSpPr>
        <p:sp>
          <p:nvSpPr>
            <p:cNvPr id="33" name="Freeform 32"/>
            <p:cNvSpPr/>
            <p:nvPr/>
          </p:nvSpPr>
          <p:spPr>
            <a:xfrm>
              <a:off x="7848600" y="630767"/>
              <a:ext cx="3721100" cy="2362200"/>
            </a:xfrm>
            <a:custGeom>
              <a:avLst/>
              <a:gdLst>
                <a:gd name="connsiteX0" fmla="*/ 0 w 3721100"/>
                <a:gd name="connsiteY0" fmla="*/ 2362200 h 2362200"/>
                <a:gd name="connsiteX1" fmla="*/ 4233 w 3721100"/>
                <a:gd name="connsiteY1" fmla="*/ 1960033 h 2362200"/>
                <a:gd name="connsiteX2" fmla="*/ 3721100 w 3721100"/>
                <a:gd name="connsiteY2" fmla="*/ 0 h 2362200"/>
                <a:gd name="connsiteX3" fmla="*/ 3716867 w 3721100"/>
                <a:gd name="connsiteY3" fmla="*/ 2362200 h 2362200"/>
                <a:gd name="connsiteX4" fmla="*/ 0 w 3721100"/>
                <a:gd name="connsiteY4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100" h="2362200">
                  <a:moveTo>
                    <a:pt x="0" y="2362200"/>
                  </a:moveTo>
                  <a:lnTo>
                    <a:pt x="4233" y="1960033"/>
                  </a:lnTo>
                  <a:lnTo>
                    <a:pt x="3721100" y="0"/>
                  </a:lnTo>
                  <a:lnTo>
                    <a:pt x="3716867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7848600" y="622300"/>
              <a:ext cx="3716867" cy="1964267"/>
            </a:xfrm>
            <a:custGeom>
              <a:avLst/>
              <a:gdLst>
                <a:gd name="connsiteX0" fmla="*/ 4233 w 3716867"/>
                <a:gd name="connsiteY0" fmla="*/ 1964267 h 1964267"/>
                <a:gd name="connsiteX1" fmla="*/ 0 w 3716867"/>
                <a:gd name="connsiteY1" fmla="*/ 0 h 1964267"/>
                <a:gd name="connsiteX2" fmla="*/ 3716867 w 3716867"/>
                <a:gd name="connsiteY2" fmla="*/ 0 h 1964267"/>
                <a:gd name="connsiteX3" fmla="*/ 3674533 w 3716867"/>
                <a:gd name="connsiteY3" fmla="*/ 33867 h 1964267"/>
                <a:gd name="connsiteX4" fmla="*/ 4233 w 3716867"/>
                <a:gd name="connsiteY4" fmla="*/ 1964267 h 196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6867" h="1964267">
                  <a:moveTo>
                    <a:pt x="4233" y="1964267"/>
                  </a:moveTo>
                  <a:lnTo>
                    <a:pt x="0" y="0"/>
                  </a:lnTo>
                  <a:lnTo>
                    <a:pt x="3716867" y="0"/>
                  </a:lnTo>
                  <a:lnTo>
                    <a:pt x="3674533" y="33867"/>
                  </a:lnTo>
                  <a:lnTo>
                    <a:pt x="4233" y="196426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589" y="617621"/>
              <a:ext cx="3721769" cy="2374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8354149" y="147925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>
            <a:xfrm>
              <a:off x="10112542" y="1829942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9329599" y="217612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9850299" y="2408739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ross 39"/>
            <p:cNvSpPr/>
            <p:nvPr/>
          </p:nvSpPr>
          <p:spPr>
            <a:xfrm>
              <a:off x="9127959" y="1175670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9984206" y="984779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nut 41"/>
            <p:cNvSpPr/>
            <p:nvPr/>
          </p:nvSpPr>
          <p:spPr>
            <a:xfrm>
              <a:off x="11093227" y="25250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/>
            <p:cNvSpPr/>
            <p:nvPr/>
          </p:nvSpPr>
          <p:spPr>
            <a:xfrm>
              <a:off x="8715321" y="2474244"/>
              <a:ext cx="232610" cy="232610"/>
            </a:xfrm>
            <a:prstGeom prst="donut">
              <a:avLst>
                <a:gd name="adj" fmla="val 149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>
              <a:off x="8464884" y="845218"/>
              <a:ext cx="256673" cy="256673"/>
            </a:xfrm>
            <a:prstGeom prst="plus">
              <a:avLst>
                <a:gd name="adj" fmla="val 41667"/>
              </a:avLst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7844589" y="631323"/>
              <a:ext cx="3721769" cy="19594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8" y="5019669"/>
            <a:ext cx="1896998" cy="16308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7432" y="4666093"/>
            <a:ext cx="17636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Regression</a:t>
            </a:r>
          </a:p>
        </p:txBody>
      </p:sp>
      <p:cxnSp>
        <p:nvCxnSpPr>
          <p:cNvPr id="50" name="Straight Arrow Connector 49"/>
          <p:cNvCxnSpPr>
            <a:stCxn id="7" idx="2"/>
            <a:endCxn id="48" idx="0"/>
          </p:cNvCxnSpPr>
          <p:nvPr/>
        </p:nvCxnSpPr>
        <p:spPr>
          <a:xfrm flipH="1">
            <a:off x="1239244" y="3690837"/>
            <a:ext cx="1194471" cy="97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2"/>
          </p:cNvCxnSpPr>
          <p:nvPr/>
        </p:nvCxnSpPr>
        <p:spPr>
          <a:xfrm>
            <a:off x="2433715" y="3690837"/>
            <a:ext cx="1391898" cy="105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6026" y="3842974"/>
            <a:ext cx="15888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Quantitative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1124" y="3884443"/>
            <a:ext cx="15327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Response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866" y="5056935"/>
            <a:ext cx="2152927" cy="161181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261862" y="5208782"/>
            <a:ext cx="2517943" cy="1358266"/>
            <a:chOff x="563995" y="1968262"/>
            <a:chExt cx="7073175" cy="3815516"/>
          </a:xfrm>
        </p:grpSpPr>
        <p:pic>
          <p:nvPicPr>
            <p:cNvPr id="71" name="Picture 70" descr="3dV2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95" y="2088167"/>
              <a:ext cx="3339585" cy="3589486"/>
            </a:xfrm>
            <a:prstGeom prst="rect">
              <a:avLst/>
            </a:prstGeom>
          </p:spPr>
        </p:pic>
        <p:pic>
          <p:nvPicPr>
            <p:cNvPr id="72" name="Picture 71" descr="3dV3.tif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6985" y="1968262"/>
              <a:ext cx="3880185" cy="38155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7346626" y="4309420"/>
            <a:ext cx="232307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Dimensionality</a:t>
            </a:r>
            <a:br>
              <a:rPr lang="en-US" sz="2400"/>
            </a:br>
            <a:r>
              <a:rPr lang="en-US" sz="2400"/>
              <a:t>Reduction</a:t>
            </a:r>
          </a:p>
        </p:txBody>
      </p:sp>
      <p:cxnSp>
        <p:nvCxnSpPr>
          <p:cNvPr id="77" name="Straight Arrow Connector 76"/>
          <p:cNvCxnSpPr>
            <a:stCxn id="9" idx="2"/>
            <a:endCxn id="76" idx="0"/>
          </p:cNvCxnSpPr>
          <p:nvPr/>
        </p:nvCxnSpPr>
        <p:spPr>
          <a:xfrm flipH="1">
            <a:off x="8508162" y="3675909"/>
            <a:ext cx="1147238" cy="633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95217" y="4437913"/>
            <a:ext cx="165622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cxnSp>
        <p:nvCxnSpPr>
          <p:cNvPr id="81" name="Straight Arrow Connector 80"/>
          <p:cNvCxnSpPr>
            <a:stCxn id="9" idx="2"/>
            <a:endCxn id="80" idx="0"/>
          </p:cNvCxnSpPr>
          <p:nvPr/>
        </p:nvCxnSpPr>
        <p:spPr>
          <a:xfrm>
            <a:off x="9655400" y="3675909"/>
            <a:ext cx="1167929" cy="7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25345" y="4730828"/>
            <a:ext cx="21275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Classification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A18B-DBE1-0441-8BCD-FAEBBB211BBC}"/>
              </a:ext>
            </a:extLst>
          </p:cNvPr>
          <p:cNvSpPr txBox="1"/>
          <p:nvPr/>
        </p:nvSpPr>
        <p:spPr>
          <a:xfrm rot="19037477">
            <a:off x="5809856" y="1945284"/>
            <a:ext cx="105189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Reward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6DB36-949D-734B-AA00-3F9BD147703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247" y="3498169"/>
            <a:ext cx="2127505" cy="128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4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0422-9F7B-F545-80E2-00C9A30B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is not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22EE-3C70-1841-A5B2-F09077BF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968085"/>
          </a:xfrm>
        </p:spPr>
        <p:txBody>
          <a:bodyPr>
            <a:normAutofit/>
          </a:bodyPr>
          <a:lstStyle/>
          <a:p>
            <a:r>
              <a:rPr lang="en-US" dirty="0"/>
              <a:t>Requires data/interaction with signal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0FAF1-869F-C049-897A-176138D8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" y="2362201"/>
            <a:ext cx="3687576" cy="435134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F66596-042C-0D4C-AF14-58542A1ED3B7}"/>
              </a:ext>
            </a:extLst>
          </p:cNvPr>
          <p:cNvSpPr txBox="1">
            <a:spLocks/>
          </p:cNvSpPr>
          <p:nvPr/>
        </p:nvSpPr>
        <p:spPr>
          <a:xfrm>
            <a:off x="4916936" y="2362201"/>
            <a:ext cx="6722614" cy="968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Requires some assumptions about the learned process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92BBCAAB-26E6-6D4B-9039-CB1709AC35D1}"/>
              </a:ext>
            </a:extLst>
          </p:cNvPr>
          <p:cNvSpPr/>
          <p:nvPr/>
        </p:nvSpPr>
        <p:spPr>
          <a:xfrm>
            <a:off x="6105525" y="3931429"/>
            <a:ext cx="840828" cy="1118301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ED35E2B1-82FC-034D-9685-5F06A5251503}"/>
              </a:ext>
            </a:extLst>
          </p:cNvPr>
          <p:cNvSpPr/>
          <p:nvPr/>
        </p:nvSpPr>
        <p:spPr>
          <a:xfrm>
            <a:off x="7613760" y="3931429"/>
            <a:ext cx="840828" cy="1118301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E5EF2D0E-0E74-4348-AE1A-0161B5EC475F}"/>
              </a:ext>
            </a:extLst>
          </p:cNvPr>
          <p:cNvSpPr/>
          <p:nvPr/>
        </p:nvSpPr>
        <p:spPr>
          <a:xfrm>
            <a:off x="9121995" y="3931429"/>
            <a:ext cx="840828" cy="1118301"/>
          </a:xfrm>
          <a:prstGeom prst="trapezoi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D8EF7-4ED9-B841-9F35-F265EBDA55ED}"/>
              </a:ext>
            </a:extLst>
          </p:cNvPr>
          <p:cNvSpPr/>
          <p:nvPr/>
        </p:nvSpPr>
        <p:spPr>
          <a:xfrm>
            <a:off x="7819093" y="5479782"/>
            <a:ext cx="430161" cy="43016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10721-7D4A-D849-92A7-9B4644AF644B}"/>
              </a:ext>
            </a:extLst>
          </p:cNvPr>
          <p:cNvSpPr txBox="1"/>
          <p:nvPr/>
        </p:nvSpPr>
        <p:spPr>
          <a:xfrm>
            <a:off x="6346050" y="5970663"/>
            <a:ext cx="33762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Place ball in one of the cups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183151-A933-B041-BB6A-F2C485C5E84A}"/>
              </a:ext>
            </a:extLst>
          </p:cNvPr>
          <p:cNvSpPr/>
          <p:nvPr/>
        </p:nvSpPr>
        <p:spPr>
          <a:xfrm>
            <a:off x="6183367" y="5129191"/>
            <a:ext cx="430161" cy="43016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C -0.0017 0.08426 -0.00326 0.16852 0.02187 0.21389 C 0.04713 0.25903 0.11354 0.30579 0.1513 0.2713 C 0.18893 0.23681 0.21862 0.12176 0.2483 0.00671 " pathEditMode="relative" rAng="0" ptsTypes="AA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1414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C -0.04297 -0.09607 -0.0858 -0.1919 -0.12799 -0.19074 C -0.17031 -0.18958 -0.21185 -0.09144 -0.25338 0.00694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69" y="-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2" grpId="1" animBg="1"/>
      <p:bldP spid="14" grpId="0" animBg="1"/>
      <p:bldP spid="15" grpId="0" animBg="1"/>
      <p:bldP spid="15" grpId="1" animBg="1"/>
      <p:bldP spid="17" grpId="0" animBg="1"/>
      <p:bldP spid="17" grpId="1" animBg="1"/>
      <p:bldP spid="18" grpId="0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B56ACA-39AB-C346-9EC6-A0A46AFA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D216A-8FD8-E845-A693-47B6DC20C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Perspective on Machine Learning</a:t>
            </a:r>
          </a:p>
          <a:p>
            <a:pPr lvl="1"/>
            <a:r>
              <a:rPr lang="en-US" dirty="0">
                <a:hlinkClick r:id="rId2"/>
              </a:rPr>
              <a:t>A Few Useful Things to Know About Machine Learning</a:t>
            </a:r>
            <a:endParaRPr lang="en-US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Provide some context on high-level ideas in ML</a:t>
            </a:r>
          </a:p>
          <a:p>
            <a:r>
              <a:rPr lang="en-US" dirty="0"/>
              <a:t>Perspective on Systems </a:t>
            </a:r>
          </a:p>
          <a:p>
            <a:pPr lvl="1"/>
            <a:r>
              <a:rPr lang="en-US" i="1" dirty="0">
                <a:hlinkClick r:id="rId3"/>
              </a:rPr>
              <a:t>Principles of Computer System Design</a:t>
            </a:r>
            <a:endParaRPr lang="en-US" i="1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Provide some context on high-level ideas in Systems</a:t>
            </a:r>
          </a:p>
          <a:p>
            <a:r>
              <a:rPr lang="en-US" dirty="0"/>
              <a:t>Views on the field of AI-Systems</a:t>
            </a:r>
          </a:p>
          <a:p>
            <a:pPr lvl="1"/>
            <a:r>
              <a:rPr lang="en-US" dirty="0">
                <a:hlinkClick r:id="rId4"/>
              </a:rPr>
              <a:t>SysML: The New Frontier of Machine Learning Systems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A Berkeley View of Systems Challenges for AI</a:t>
            </a:r>
            <a:r>
              <a:rPr lang="en-US" dirty="0"/>
              <a:t> (Mini PC)</a:t>
            </a:r>
          </a:p>
          <a:p>
            <a:pPr lvl="1"/>
            <a:r>
              <a:rPr lang="en-US" b="1" dirty="0"/>
              <a:t>Goal:</a:t>
            </a:r>
            <a:r>
              <a:rPr lang="en-US" dirty="0"/>
              <a:t> Observe two recent framings of AI-Systems Research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018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72F6E-6DE3-1445-90D7-101C72F0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of Computer System Design</a:t>
            </a:r>
            <a:br>
              <a:rPr lang="en-US" dirty="0"/>
            </a:br>
            <a:r>
              <a:rPr lang="en-US" dirty="0"/>
              <a:t>(Chapter 1)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15896-9E2F-9E4F-B378-11663B87D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Jerome H. </a:t>
            </a:r>
            <a:r>
              <a:rPr lang="en-US" dirty="0" err="1"/>
              <a:t>Saltzer</a:t>
            </a:r>
            <a:r>
              <a:rPr lang="en-US" dirty="0"/>
              <a:t> and M. Frans </a:t>
            </a:r>
            <a:r>
              <a:rPr lang="en-US" dirty="0" err="1"/>
              <a:t>Kaashoek</a:t>
            </a:r>
            <a:r>
              <a:rPr lang="en-US" dirty="0"/>
              <a:t> (MIT Press 2009)</a:t>
            </a:r>
          </a:p>
        </p:txBody>
      </p:sp>
    </p:spTree>
    <p:extLst>
      <p:ext uri="{BB962C8B-B14F-4D97-AF65-F5344CB8AC3E}">
        <p14:creationId xmlns:p14="http://schemas.microsoft.com/office/powerpoint/2010/main" val="305170856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D7DF-7458-4544-8A85-831C8F89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A6D3-0B97-9D4A-9E9A-B9BE89D5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543" y="1362075"/>
            <a:ext cx="10063163" cy="4860925"/>
          </a:xfrm>
          <a:solidFill>
            <a:schemeClr val="bg1">
              <a:alpha val="81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What?</a:t>
            </a:r>
          </a:p>
          <a:p>
            <a:pPr lvl="1"/>
            <a:r>
              <a:rPr lang="en-US" dirty="0"/>
              <a:t>MIT Systems (6.033) Course Textbook 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Really well written book</a:t>
            </a:r>
          </a:p>
          <a:p>
            <a:pPr lvl="1"/>
            <a:r>
              <a:rPr lang="en-US" dirty="0"/>
              <a:t>Provides an overview of several </a:t>
            </a:r>
            <a:br>
              <a:rPr lang="en-US" dirty="0"/>
            </a:br>
            <a:r>
              <a:rPr lang="en-US" dirty="0"/>
              <a:t>of the </a:t>
            </a:r>
            <a:r>
              <a:rPr lang="en-US" b="1" dirty="0"/>
              <a:t>big ideas in systems</a:t>
            </a:r>
          </a:p>
          <a:p>
            <a:pPr lvl="1"/>
            <a:r>
              <a:rPr lang="en-US" dirty="0"/>
              <a:t>Discusses the </a:t>
            </a:r>
            <a:r>
              <a:rPr lang="en-US" b="1" dirty="0"/>
              <a:t>fundamental challenges</a:t>
            </a:r>
            <a:br>
              <a:rPr lang="en-US" b="1" dirty="0"/>
            </a:br>
            <a:r>
              <a:rPr lang="en-US" dirty="0"/>
              <a:t> addressed in systems research</a:t>
            </a:r>
          </a:p>
          <a:p>
            <a:r>
              <a:rPr lang="en-US" dirty="0"/>
              <a:t>Related Reading</a:t>
            </a:r>
          </a:p>
          <a:p>
            <a:pPr lvl="1"/>
            <a:r>
              <a:rPr lang="en-US" dirty="0"/>
              <a:t>“Hints for Computer System Design” Butler Lampson (Berkeley PhD, Turing Award Winner)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1A9C5-D5A9-1F4A-8985-DF5CEA16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426" y="320675"/>
            <a:ext cx="3650124" cy="449421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638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00AD-9608-2445-8748-2F88091C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Ideas in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F4874-DE99-6E49-BC2C-8D2FF6A2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Complexity</a:t>
            </a:r>
          </a:p>
          <a:p>
            <a:pPr lvl="1"/>
            <a:r>
              <a:rPr lang="en-US" dirty="0"/>
              <a:t>Abstraction, modularity, layering, and hierarchy</a:t>
            </a:r>
          </a:p>
          <a:p>
            <a:r>
              <a:rPr lang="en-US" dirty="0"/>
              <a:t>Tradeoffs</a:t>
            </a:r>
          </a:p>
          <a:p>
            <a:pPr lvl="1"/>
            <a:r>
              <a:rPr lang="en-US" dirty="0"/>
              <a:t>What are the fundamental constraints?</a:t>
            </a:r>
          </a:p>
          <a:p>
            <a:pPr lvl="1"/>
            <a:r>
              <a:rPr lang="en-US" dirty="0"/>
              <a:t>How can you reach new points in the trade-off space?</a:t>
            </a:r>
          </a:p>
          <a:p>
            <a:r>
              <a:rPr lang="en-US" dirty="0"/>
              <a:t>Problem Formulation</a:t>
            </a:r>
          </a:p>
          <a:p>
            <a:pPr lvl="1"/>
            <a:r>
              <a:rPr lang="en-US" dirty="0"/>
              <a:t>What are the requirements and assumptions?</a:t>
            </a:r>
          </a:p>
        </p:txBody>
      </p:sp>
    </p:spTree>
    <p:extLst>
      <p:ext uri="{BB962C8B-B14F-4D97-AF65-F5344CB8AC3E}">
        <p14:creationId xmlns:p14="http://schemas.microsoft.com/office/powerpoint/2010/main" val="34922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731B-E543-AF4D-88D2-4192754E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4D9A-F17B-2E45-A674-CA27D6B7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Limited to 45 spots due to maximum room occupancy</a:t>
            </a:r>
            <a:endParaRPr lang="en-US" dirty="0"/>
          </a:p>
          <a:p>
            <a:pPr lvl="1"/>
            <a:r>
              <a:rPr lang="en-US" dirty="0"/>
              <a:t>Unable to change lecture room 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Please do the fist few assignments</a:t>
            </a:r>
          </a:p>
          <a:p>
            <a:pPr lvl="1"/>
            <a:r>
              <a:rPr lang="en-US" dirty="0">
                <a:sym typeface="Wingdings" pitchFamily="2" charset="2"/>
              </a:rPr>
              <a:t>I will ask people to drop the class if they do not</a:t>
            </a:r>
          </a:p>
          <a:p>
            <a:r>
              <a:rPr lang="en-US" dirty="0">
                <a:sym typeface="Wingdings" pitchFamily="2" charset="2"/>
              </a:rPr>
              <a:t>If you are planning to drop the class do it soon</a:t>
            </a:r>
          </a:p>
          <a:p>
            <a:r>
              <a:rPr lang="en-US" dirty="0"/>
              <a:t>I plan to teach the class again next Fall</a:t>
            </a:r>
          </a:p>
        </p:txBody>
      </p:sp>
    </p:spTree>
    <p:extLst>
      <p:ext uri="{BB962C8B-B14F-4D97-AF65-F5344CB8AC3E}">
        <p14:creationId xmlns:p14="http://schemas.microsoft.com/office/powerpoint/2010/main" val="3974087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2910-466A-414B-9B6D-D70F7307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Complexity in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0F24-03ED-A549-8286-8972BC542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Emergent Properties:</a:t>
            </a:r>
            <a:r>
              <a:rPr lang="en-US" dirty="0"/>
              <a:t> properties of a system that are not evident in the individual components</a:t>
            </a:r>
          </a:p>
          <a:p>
            <a:pPr lvl="1"/>
            <a:r>
              <a:rPr lang="en-US" dirty="0"/>
              <a:t>Difficult to anticipate system</a:t>
            </a:r>
            <a:br>
              <a:rPr lang="en-US" dirty="0"/>
            </a:br>
            <a:r>
              <a:rPr lang="en-US" dirty="0"/>
              <a:t>behavior based on the behavior</a:t>
            </a:r>
            <a:br>
              <a:rPr lang="en-US" dirty="0"/>
            </a:br>
            <a:r>
              <a:rPr lang="en-US" dirty="0"/>
              <a:t>of the individual parts</a:t>
            </a:r>
          </a:p>
          <a:p>
            <a:pPr lvl="1"/>
            <a:r>
              <a:rPr lang="en-US" dirty="0"/>
              <a:t>A system is often greater than the</a:t>
            </a:r>
            <a:br>
              <a:rPr lang="en-US" dirty="0"/>
            </a:br>
            <a:r>
              <a:rPr lang="en-US" dirty="0"/>
              <a:t>sum of its parts.</a:t>
            </a:r>
          </a:p>
          <a:p>
            <a:pPr lvl="1"/>
            <a:endParaRPr lang="en-US" dirty="0"/>
          </a:p>
        </p:txBody>
      </p:sp>
      <p:pic>
        <p:nvPicPr>
          <p:cNvPr id="4" name="Online Media 3" descr="Millenium bridge">
            <a:hlinkClick r:id="" action="ppaction://media"/>
            <a:extLst>
              <a:ext uri="{FF2B5EF4-FFF2-40B4-BE49-F238E27FC236}">
                <a16:creationId xmlns:a16="http://schemas.microsoft.com/office/drawing/2014/main" id="{73906587-A9A7-F842-AACB-A506F08D75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81863" y="2878138"/>
            <a:ext cx="4557712" cy="256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2910-466A-414B-9B6D-D70F7307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Complexity in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0F24-03ED-A549-8286-8972BC542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Propagation of Effects:</a:t>
            </a:r>
            <a:r>
              <a:rPr lang="en-US" dirty="0"/>
              <a:t> a small change in one part of the system can affect many other parts of the system.</a:t>
            </a:r>
          </a:p>
          <a:p>
            <a:pPr lvl="1"/>
            <a:r>
              <a:rPr lang="en-US" dirty="0"/>
              <a:t>“There are no small changes in a large system”</a:t>
            </a:r>
          </a:p>
          <a:p>
            <a:r>
              <a:rPr lang="en-US" dirty="0"/>
              <a:t>Implications</a:t>
            </a:r>
          </a:p>
          <a:p>
            <a:pPr lvl="1"/>
            <a:r>
              <a:rPr lang="en-US" dirty="0"/>
              <a:t>Difficult to reason about affects</a:t>
            </a:r>
            <a:br>
              <a:rPr lang="en-US" dirty="0"/>
            </a:br>
            <a:r>
              <a:rPr lang="en-US" dirty="0"/>
              <a:t>of changes</a:t>
            </a:r>
          </a:p>
          <a:p>
            <a:pPr lvl="1"/>
            <a:r>
              <a:rPr lang="en-US" dirty="0"/>
              <a:t>Slows down innovation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FFB84-D31D-B446-832D-423ADFBB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114" y="320675"/>
            <a:ext cx="1662436" cy="1272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5C084-8774-FC4D-AADC-94AE6524EB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557" y="3128962"/>
            <a:ext cx="3930018" cy="35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2910-466A-414B-9B6D-D70F7307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Complexity in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0F24-03ED-A549-8286-8972BC542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Incommensurate Scaling:</a:t>
            </a:r>
            <a:r>
              <a:rPr lang="en-US" dirty="0"/>
              <a:t> not all parts </a:t>
            </a:r>
            <a:br>
              <a:rPr lang="en-US" dirty="0"/>
            </a:br>
            <a:r>
              <a:rPr lang="en-US" dirty="0"/>
              <a:t>of a system scale at the same rate.</a:t>
            </a:r>
          </a:p>
          <a:p>
            <a:pPr lvl="1"/>
            <a:r>
              <a:rPr lang="en-US" dirty="0"/>
              <a:t>A 10x change in performance or</a:t>
            </a:r>
            <a:br>
              <a:rPr lang="en-US" dirty="0"/>
            </a:br>
            <a:r>
              <a:rPr lang="en-US" dirty="0"/>
              <a:t>scale </a:t>
            </a:r>
            <a:r>
              <a:rPr lang="en-US" dirty="0">
                <a:sym typeface="Wingdings" pitchFamily="2" charset="2"/>
              </a:rPr>
              <a:t> changes in design</a:t>
            </a:r>
            <a:endParaRPr lang="en-US" dirty="0"/>
          </a:p>
          <a:p>
            <a:pPr lvl="1"/>
            <a:r>
              <a:rPr lang="en-US" dirty="0"/>
              <a:t>Solving a bigger problem can often </a:t>
            </a:r>
            <a:br>
              <a:rPr lang="en-US" dirty="0"/>
            </a:br>
            <a:r>
              <a:rPr lang="en-US" dirty="0"/>
              <a:t>require new designs</a:t>
            </a:r>
          </a:p>
          <a:p>
            <a:r>
              <a:rPr lang="en-US" dirty="0"/>
              <a:t>Examples?</a:t>
            </a:r>
          </a:p>
          <a:p>
            <a:pPr lvl="1"/>
            <a:r>
              <a:rPr lang="en-US" dirty="0"/>
              <a:t>CPU speeds and memory </a:t>
            </a:r>
            <a:br>
              <a:rPr lang="en-US" dirty="0"/>
            </a:br>
            <a:r>
              <a:rPr lang="en-US" dirty="0"/>
              <a:t>bandwidth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B2DA5-B2B5-5446-8F09-9615FD212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0" y="4272756"/>
            <a:ext cx="50800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00CE9-5455-0447-BE9E-2CD006BE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1995091"/>
            <a:ext cx="38100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2910-466A-414B-9B6D-D70F7307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Complexity in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0F24-03ED-A549-8286-8972BC54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b="1" dirty="0"/>
              <a:t>Tradeoffs:</a:t>
            </a:r>
            <a:r>
              <a:rPr lang="en-US" dirty="0"/>
              <a:t> Finding the right balance of competing objectives or requirements.</a:t>
            </a:r>
          </a:p>
          <a:p>
            <a:r>
              <a:rPr lang="en-US" dirty="0"/>
              <a:t>Examples?</a:t>
            </a:r>
          </a:p>
          <a:p>
            <a:pPr lvl="1"/>
            <a:r>
              <a:rPr lang="en-US" dirty="0"/>
              <a:t>Bias and Variance from earlier.</a:t>
            </a:r>
          </a:p>
          <a:p>
            <a:r>
              <a:rPr lang="en-US" dirty="0"/>
              <a:t>Issue?</a:t>
            </a:r>
          </a:p>
          <a:p>
            <a:pPr lvl="1"/>
            <a:r>
              <a:rPr lang="en-US" dirty="0"/>
              <a:t>Pushing the frontier</a:t>
            </a:r>
          </a:p>
          <a:p>
            <a:pPr lvl="1"/>
            <a:r>
              <a:rPr lang="en-US" dirty="0"/>
              <a:t>Moving through the tradeoff space</a:t>
            </a:r>
          </a:p>
          <a:p>
            <a:pPr lvl="1"/>
            <a:r>
              <a:rPr lang="en-US" dirty="0"/>
              <a:t>Finding the right balance</a:t>
            </a:r>
          </a:p>
          <a:p>
            <a:pPr lvl="1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DB117C-4A8E-EC4B-8A21-D99393D2710C}"/>
              </a:ext>
            </a:extLst>
          </p:cNvPr>
          <p:cNvCxnSpPr/>
          <p:nvPr/>
        </p:nvCxnSpPr>
        <p:spPr>
          <a:xfrm flipV="1">
            <a:off x="8872538" y="3257550"/>
            <a:ext cx="0" cy="265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658AA3-3ED5-4B49-B5E6-D388667942DB}"/>
              </a:ext>
            </a:extLst>
          </p:cNvPr>
          <p:cNvCxnSpPr>
            <a:cxnSpLocks/>
          </p:cNvCxnSpPr>
          <p:nvPr/>
        </p:nvCxnSpPr>
        <p:spPr>
          <a:xfrm flipV="1">
            <a:off x="8829674" y="5872161"/>
            <a:ext cx="288607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71132-1A99-D648-935B-39D5F85FE2A2}"/>
              </a:ext>
            </a:extLst>
          </p:cNvPr>
          <p:cNvSpPr txBox="1"/>
          <p:nvPr/>
        </p:nvSpPr>
        <p:spPr>
          <a:xfrm rot="16200000">
            <a:off x="7881017" y="4401621"/>
            <a:ext cx="15279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B747F-3672-1B4B-BCF7-8FCEFE51E40D}"/>
              </a:ext>
            </a:extLst>
          </p:cNvPr>
          <p:cNvSpPr txBox="1"/>
          <p:nvPr/>
        </p:nvSpPr>
        <p:spPr>
          <a:xfrm>
            <a:off x="9508721" y="5929310"/>
            <a:ext cx="15279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Objective B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F5E5988-8038-2640-AC80-72F9A7E8E4B8}"/>
              </a:ext>
            </a:extLst>
          </p:cNvPr>
          <p:cNvSpPr/>
          <p:nvPr/>
        </p:nvSpPr>
        <p:spPr>
          <a:xfrm>
            <a:off x="7943850" y="4456314"/>
            <a:ext cx="2309812" cy="2309812"/>
          </a:xfrm>
          <a:prstGeom prst="arc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64C52E2-8E08-6243-B0E8-4D5E1852D94C}"/>
              </a:ext>
            </a:extLst>
          </p:cNvPr>
          <p:cNvSpPr/>
          <p:nvPr/>
        </p:nvSpPr>
        <p:spPr>
          <a:xfrm>
            <a:off x="7783032" y="3583882"/>
            <a:ext cx="3074359" cy="3719975"/>
          </a:xfrm>
          <a:prstGeom prst="arc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7AC7C5-F06E-FC40-B8D5-3E78D9ECE825}"/>
              </a:ext>
            </a:extLst>
          </p:cNvPr>
          <p:cNvSpPr/>
          <p:nvPr/>
        </p:nvSpPr>
        <p:spPr>
          <a:xfrm>
            <a:off x="9626551" y="3520786"/>
            <a:ext cx="238414" cy="238414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CE3656-78B6-6540-AE57-CD397E0A9E56}"/>
              </a:ext>
            </a:extLst>
          </p:cNvPr>
          <p:cNvSpPr/>
          <p:nvPr/>
        </p:nvSpPr>
        <p:spPr>
          <a:xfrm>
            <a:off x="10272712" y="3822296"/>
            <a:ext cx="342901" cy="63401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308A78-FB63-7547-A015-C83318C633DC}"/>
              </a:ext>
            </a:extLst>
          </p:cNvPr>
          <p:cNvSpPr/>
          <p:nvPr/>
        </p:nvSpPr>
        <p:spPr>
          <a:xfrm>
            <a:off x="9338468" y="4269278"/>
            <a:ext cx="342901" cy="63401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1A4D-0C95-0745-975D-A8924B5B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Complexity in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B546-073A-A340-8537-6DE140DA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Excessive Generality</a:t>
            </a:r>
          </a:p>
          <a:p>
            <a:pPr lvl="1"/>
            <a:r>
              <a:rPr lang="en-US" dirty="0"/>
              <a:t>If it is good for everything, it is good for nothing.</a:t>
            </a:r>
          </a:p>
          <a:p>
            <a:r>
              <a:rPr lang="en-US" dirty="0"/>
              <a:t>Examples?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2AAC8-B59A-2E4F-AD8F-14FB4EAC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3931445"/>
            <a:ext cx="6350000" cy="187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4E9BF-0029-0B40-AEC7-BF5AB9454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069" y="3602092"/>
            <a:ext cx="3050956" cy="30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9ECF-229D-EA49-84FE-49AEACAD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Complexity in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F25B-0279-3F4F-AB6A-25C884D4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Cascading and interacting requirements: </a:t>
            </a:r>
          </a:p>
          <a:p>
            <a:pPr lvl="1"/>
            <a:r>
              <a:rPr lang="en-US" dirty="0"/>
              <a:t>the quantity and interaction between requirements can disproportionally complicate system design.</a:t>
            </a:r>
          </a:p>
          <a:p>
            <a:r>
              <a:rPr lang="en-US" b="1" dirty="0"/>
              <a:t>Principle of Escalating Complexity</a:t>
            </a:r>
          </a:p>
          <a:p>
            <a:pPr lvl="1"/>
            <a:r>
              <a:rPr lang="en-US" dirty="0"/>
              <a:t>Adding a requirement increases complexity out of proportion</a:t>
            </a:r>
          </a:p>
          <a:p>
            <a:pPr lvl="1"/>
            <a:endParaRPr lang="en-US" dirty="0"/>
          </a:p>
          <a:p>
            <a:r>
              <a:rPr lang="en-US" dirty="0"/>
              <a:t>Identifying the </a:t>
            </a:r>
            <a:r>
              <a:rPr lang="en-US" b="1" dirty="0"/>
              <a:t>right (minimal) requirements </a:t>
            </a:r>
            <a:r>
              <a:rPr lang="en-US" dirty="0"/>
              <a:t>is often a key contribution in systems research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37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>
            <a:extLst>
              <a:ext uri="{FF2B5EF4-FFF2-40B4-BE49-F238E27FC236}">
                <a16:creationId xmlns:a16="http://schemas.microsoft.com/office/drawing/2014/main" id="{A360C67C-0959-F444-9F24-00EBD5AF1632}"/>
              </a:ext>
            </a:extLst>
          </p:cNvPr>
          <p:cNvSpPr/>
          <p:nvPr/>
        </p:nvSpPr>
        <p:spPr>
          <a:xfrm>
            <a:off x="5957888" y="3429000"/>
            <a:ext cx="4129087" cy="3028950"/>
          </a:xfrm>
          <a:custGeom>
            <a:avLst/>
            <a:gdLst>
              <a:gd name="connsiteX0" fmla="*/ 2383704 w 4129087"/>
              <a:gd name="connsiteY0" fmla="*/ 0 h 3028950"/>
              <a:gd name="connsiteX1" fmla="*/ 3624252 w 4129087"/>
              <a:gd name="connsiteY1" fmla="*/ 0 h 3028950"/>
              <a:gd name="connsiteX2" fmla="*/ 4129087 w 4129087"/>
              <a:gd name="connsiteY2" fmla="*/ 504835 h 3028950"/>
              <a:gd name="connsiteX3" fmla="*/ 4129087 w 4129087"/>
              <a:gd name="connsiteY3" fmla="*/ 2524115 h 3028950"/>
              <a:gd name="connsiteX4" fmla="*/ 3624252 w 4129087"/>
              <a:gd name="connsiteY4" fmla="*/ 3028950 h 3028950"/>
              <a:gd name="connsiteX5" fmla="*/ 1654542 w 4129087"/>
              <a:gd name="connsiteY5" fmla="*/ 3028950 h 3028950"/>
              <a:gd name="connsiteX6" fmla="*/ 2248965 w 4129087"/>
              <a:gd name="connsiteY6" fmla="*/ 1628003 h 3028950"/>
              <a:gd name="connsiteX7" fmla="*/ 504835 w 4129087"/>
              <a:gd name="connsiteY7" fmla="*/ 0 h 3028950"/>
              <a:gd name="connsiteX8" fmla="*/ 2065223 w 4129087"/>
              <a:gd name="connsiteY8" fmla="*/ 0 h 3028950"/>
              <a:gd name="connsiteX9" fmla="*/ 1936858 w 4129087"/>
              <a:gd name="connsiteY9" fmla="*/ 1550987 h 3028950"/>
              <a:gd name="connsiteX10" fmla="*/ 1309757 w 4129087"/>
              <a:gd name="connsiteY10" fmla="*/ 3028950 h 3028950"/>
              <a:gd name="connsiteX11" fmla="*/ 504835 w 4129087"/>
              <a:gd name="connsiteY11" fmla="*/ 3028950 h 3028950"/>
              <a:gd name="connsiteX12" fmla="*/ 0 w 4129087"/>
              <a:gd name="connsiteY12" fmla="*/ 2524115 h 3028950"/>
              <a:gd name="connsiteX13" fmla="*/ 0 w 4129087"/>
              <a:gd name="connsiteY13" fmla="*/ 504835 h 3028950"/>
              <a:gd name="connsiteX14" fmla="*/ 504835 w 4129087"/>
              <a:gd name="connsiteY14" fmla="*/ 0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29087" h="3028950">
                <a:moveTo>
                  <a:pt x="2383704" y="0"/>
                </a:moveTo>
                <a:lnTo>
                  <a:pt x="3624252" y="0"/>
                </a:lnTo>
                <a:cubicBezTo>
                  <a:pt x="3903065" y="0"/>
                  <a:pt x="4129087" y="226022"/>
                  <a:pt x="4129087" y="504835"/>
                </a:cubicBezTo>
                <a:lnTo>
                  <a:pt x="4129087" y="2524115"/>
                </a:lnTo>
                <a:cubicBezTo>
                  <a:pt x="4129087" y="2802928"/>
                  <a:pt x="3903065" y="3028950"/>
                  <a:pt x="3624252" y="3028950"/>
                </a:cubicBezTo>
                <a:lnTo>
                  <a:pt x="1654542" y="3028950"/>
                </a:lnTo>
                <a:lnTo>
                  <a:pt x="2248965" y="1628003"/>
                </a:lnTo>
                <a:close/>
                <a:moveTo>
                  <a:pt x="504835" y="0"/>
                </a:moveTo>
                <a:lnTo>
                  <a:pt x="2065223" y="0"/>
                </a:lnTo>
                <a:lnTo>
                  <a:pt x="1936858" y="1550987"/>
                </a:lnTo>
                <a:lnTo>
                  <a:pt x="1309757" y="3028950"/>
                </a:lnTo>
                <a:lnTo>
                  <a:pt x="504835" y="3028950"/>
                </a:lnTo>
                <a:cubicBezTo>
                  <a:pt x="226022" y="3028950"/>
                  <a:pt x="0" y="2802928"/>
                  <a:pt x="0" y="2524115"/>
                </a:cubicBezTo>
                <a:lnTo>
                  <a:pt x="0" y="504835"/>
                </a:lnTo>
                <a:cubicBezTo>
                  <a:pt x="0" y="226022"/>
                  <a:pt x="226022" y="0"/>
                  <a:pt x="504835" y="0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756D3-58FF-0344-89C9-661105A0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DD00-99CD-FA4B-A4ED-B9A98D31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b="1" dirty="0"/>
              <a:t>Modularity and Abstraction:</a:t>
            </a:r>
            <a:r>
              <a:rPr lang="en-US" dirty="0"/>
              <a:t> dividing the system into smaller parts with well defined boundaries</a:t>
            </a:r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A65787-A034-C741-BF63-5D1054D504CC}"/>
              </a:ext>
            </a:extLst>
          </p:cNvPr>
          <p:cNvSpPr/>
          <p:nvPr/>
        </p:nvSpPr>
        <p:spPr>
          <a:xfrm>
            <a:off x="1828800" y="3429000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55A4CD-4014-7447-BB10-BAAC683A2924}"/>
              </a:ext>
            </a:extLst>
          </p:cNvPr>
          <p:cNvSpPr/>
          <p:nvPr/>
        </p:nvSpPr>
        <p:spPr>
          <a:xfrm>
            <a:off x="2405062" y="4143375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6D7E69-98AE-BD41-8768-B5EE1155BECA}"/>
              </a:ext>
            </a:extLst>
          </p:cNvPr>
          <p:cNvSpPr/>
          <p:nvPr/>
        </p:nvSpPr>
        <p:spPr>
          <a:xfrm>
            <a:off x="1828800" y="5102225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8D97B2-387B-C84B-9732-D132CDB35DA8}"/>
              </a:ext>
            </a:extLst>
          </p:cNvPr>
          <p:cNvSpPr/>
          <p:nvPr/>
        </p:nvSpPr>
        <p:spPr>
          <a:xfrm>
            <a:off x="4495800" y="3943350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FEC394-5371-D746-84CB-F4CA3DB02D79}"/>
              </a:ext>
            </a:extLst>
          </p:cNvPr>
          <p:cNvSpPr/>
          <p:nvPr/>
        </p:nvSpPr>
        <p:spPr>
          <a:xfrm>
            <a:off x="4238625" y="4741862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BAB5E5-B69B-0F43-8B76-1F2ADE165B72}"/>
              </a:ext>
            </a:extLst>
          </p:cNvPr>
          <p:cNvSpPr/>
          <p:nvPr/>
        </p:nvSpPr>
        <p:spPr>
          <a:xfrm>
            <a:off x="3562350" y="5257799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C13A5C-B36D-CF4D-BC2C-2428AA4BD74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343150" y="3686175"/>
            <a:ext cx="2152650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937CF2-0D10-8B44-B28A-BE54B0B919B9}"/>
              </a:ext>
            </a:extLst>
          </p:cNvPr>
          <p:cNvCxnSpPr>
            <a:cxnSpLocks/>
            <a:stCxn id="4" idx="1"/>
            <a:endCxn id="5" idx="1"/>
          </p:cNvCxnSpPr>
          <p:nvPr/>
        </p:nvCxnSpPr>
        <p:spPr>
          <a:xfrm>
            <a:off x="1904125" y="3504325"/>
            <a:ext cx="576262" cy="71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CE7E5-D9FB-1148-B875-B2AF9270A9AD}"/>
              </a:ext>
            </a:extLst>
          </p:cNvPr>
          <p:cNvCxnSpPr>
            <a:cxnSpLocks/>
            <a:stCxn id="4" idx="1"/>
            <a:endCxn id="8" idx="1"/>
          </p:cNvCxnSpPr>
          <p:nvPr/>
        </p:nvCxnSpPr>
        <p:spPr>
          <a:xfrm>
            <a:off x="1904125" y="3504325"/>
            <a:ext cx="2409825" cy="1312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17869D-DBCA-0F4C-AA2F-E40E0BB685F5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2085975" y="3943350"/>
            <a:ext cx="0" cy="115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6F0A1D-8D73-6B4D-AF77-F47CC8880B9C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2267825" y="4582400"/>
            <a:ext cx="212562" cy="59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C4693D-419C-8B4B-B953-24067FAFB78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844087" y="4582400"/>
            <a:ext cx="793588" cy="750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A5334A-84F6-B74A-A615-740CB7366419}"/>
              </a:ext>
            </a:extLst>
          </p:cNvPr>
          <p:cNvCxnSpPr>
            <a:cxnSpLocks/>
            <a:stCxn id="5" idx="2"/>
            <a:endCxn id="8" idx="2"/>
          </p:cNvCxnSpPr>
          <p:nvPr/>
        </p:nvCxnSpPr>
        <p:spPr>
          <a:xfrm>
            <a:off x="2405062" y="4400550"/>
            <a:ext cx="1833563" cy="598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C3C7D5-661E-3A48-8520-7F570C32718B}"/>
              </a:ext>
            </a:extLst>
          </p:cNvPr>
          <p:cNvCxnSpPr>
            <a:cxnSpLocks/>
            <a:stCxn id="5" idx="2"/>
            <a:endCxn id="7" idx="6"/>
          </p:cNvCxnSpPr>
          <p:nvPr/>
        </p:nvCxnSpPr>
        <p:spPr>
          <a:xfrm flipV="1">
            <a:off x="2405062" y="4200525"/>
            <a:ext cx="2605088" cy="200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74D9B7-DC99-614D-ABFC-EDEF7A861DFB}"/>
              </a:ext>
            </a:extLst>
          </p:cNvPr>
          <p:cNvCxnSpPr>
            <a:cxnSpLocks/>
            <a:stCxn id="6" idx="6"/>
            <a:endCxn id="8" idx="6"/>
          </p:cNvCxnSpPr>
          <p:nvPr/>
        </p:nvCxnSpPr>
        <p:spPr>
          <a:xfrm flipV="1">
            <a:off x="2343150" y="4999037"/>
            <a:ext cx="2409825" cy="36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F84D6E-B662-DC45-9133-D1F419313B6F}"/>
              </a:ext>
            </a:extLst>
          </p:cNvPr>
          <p:cNvCxnSpPr>
            <a:cxnSpLocks/>
            <a:stCxn id="6" idx="2"/>
            <a:endCxn id="9" idx="2"/>
          </p:cNvCxnSpPr>
          <p:nvPr/>
        </p:nvCxnSpPr>
        <p:spPr>
          <a:xfrm>
            <a:off x="1828800" y="5359400"/>
            <a:ext cx="1733550" cy="155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658C1E-7435-5946-9937-8FB3A17D684A}"/>
              </a:ext>
            </a:extLst>
          </p:cNvPr>
          <p:cNvCxnSpPr>
            <a:cxnSpLocks/>
            <a:stCxn id="6" idx="6"/>
            <a:endCxn id="7" idx="6"/>
          </p:cNvCxnSpPr>
          <p:nvPr/>
        </p:nvCxnSpPr>
        <p:spPr>
          <a:xfrm flipV="1">
            <a:off x="2343150" y="4200525"/>
            <a:ext cx="2667000" cy="115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7E21A5C-0E34-734D-8B9C-5D99385BEF86}"/>
              </a:ext>
            </a:extLst>
          </p:cNvPr>
          <p:cNvCxnSpPr>
            <a:cxnSpLocks/>
            <a:stCxn id="8" idx="7"/>
            <a:endCxn id="7" idx="4"/>
          </p:cNvCxnSpPr>
          <p:nvPr/>
        </p:nvCxnSpPr>
        <p:spPr>
          <a:xfrm flipV="1">
            <a:off x="4677650" y="4457700"/>
            <a:ext cx="75325" cy="359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B02ACE-35FE-DD43-BE50-3827FA197906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4001375" y="5180887"/>
            <a:ext cx="312575" cy="152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483E2AC-A244-824C-8AFE-C53882CF5667}"/>
              </a:ext>
            </a:extLst>
          </p:cNvPr>
          <p:cNvSpPr/>
          <p:nvPr/>
        </p:nvSpPr>
        <p:spPr>
          <a:xfrm>
            <a:off x="6424613" y="3751262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6ED02CA-9083-B041-A9EB-AF41F8E9C807}"/>
              </a:ext>
            </a:extLst>
          </p:cNvPr>
          <p:cNvSpPr/>
          <p:nvPr/>
        </p:nvSpPr>
        <p:spPr>
          <a:xfrm>
            <a:off x="7000875" y="4465637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464F846-DE6F-7942-9484-D73A84633842}"/>
              </a:ext>
            </a:extLst>
          </p:cNvPr>
          <p:cNvSpPr/>
          <p:nvPr/>
        </p:nvSpPr>
        <p:spPr>
          <a:xfrm>
            <a:off x="6424613" y="5424487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088C7DE-42B5-094F-86FC-0CA4E7719498}"/>
              </a:ext>
            </a:extLst>
          </p:cNvPr>
          <p:cNvSpPr/>
          <p:nvPr/>
        </p:nvSpPr>
        <p:spPr>
          <a:xfrm>
            <a:off x="9091613" y="4265612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EC4D680-5482-5F46-ADEF-EF841098CD16}"/>
              </a:ext>
            </a:extLst>
          </p:cNvPr>
          <p:cNvSpPr/>
          <p:nvPr/>
        </p:nvSpPr>
        <p:spPr>
          <a:xfrm>
            <a:off x="8834438" y="5064124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CE3DCD9-B1F1-F046-85BE-5CCE12E86C37}"/>
              </a:ext>
            </a:extLst>
          </p:cNvPr>
          <p:cNvSpPr/>
          <p:nvPr/>
        </p:nvSpPr>
        <p:spPr>
          <a:xfrm>
            <a:off x="8158163" y="5580061"/>
            <a:ext cx="514350" cy="514350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7F54060-D16A-E841-9C8A-F895B04827C3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>
            <a:off x="6499938" y="3826587"/>
            <a:ext cx="576262" cy="71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B5F2D92-33B6-B446-9E44-45A0F7116E99}"/>
              </a:ext>
            </a:extLst>
          </p:cNvPr>
          <p:cNvCxnSpPr>
            <a:cxnSpLocks/>
            <a:stCxn id="58" idx="4"/>
            <a:endCxn id="60" idx="0"/>
          </p:cNvCxnSpPr>
          <p:nvPr/>
        </p:nvCxnSpPr>
        <p:spPr>
          <a:xfrm>
            <a:off x="6681788" y="4265612"/>
            <a:ext cx="0" cy="115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80615C-F3BE-0A49-ADE1-9FAD93822372}"/>
              </a:ext>
            </a:extLst>
          </p:cNvPr>
          <p:cNvCxnSpPr>
            <a:cxnSpLocks/>
            <a:stCxn id="59" idx="3"/>
            <a:endCxn id="60" idx="7"/>
          </p:cNvCxnSpPr>
          <p:nvPr/>
        </p:nvCxnSpPr>
        <p:spPr>
          <a:xfrm flipH="1">
            <a:off x="6863638" y="4904662"/>
            <a:ext cx="212562" cy="59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30DA3C-68A7-D249-BECF-9D655A6FBD3E}"/>
              </a:ext>
            </a:extLst>
          </p:cNvPr>
          <p:cNvCxnSpPr>
            <a:cxnSpLocks/>
            <a:stCxn id="62" idx="7"/>
            <a:endCxn id="61" idx="4"/>
          </p:cNvCxnSpPr>
          <p:nvPr/>
        </p:nvCxnSpPr>
        <p:spPr>
          <a:xfrm flipV="1">
            <a:off x="9273463" y="4779962"/>
            <a:ext cx="75325" cy="359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B0C9DDA-AF47-9644-B51E-27533B48004D}"/>
              </a:ext>
            </a:extLst>
          </p:cNvPr>
          <p:cNvCxnSpPr>
            <a:cxnSpLocks/>
            <a:stCxn id="62" idx="3"/>
            <a:endCxn id="63" idx="7"/>
          </p:cNvCxnSpPr>
          <p:nvPr/>
        </p:nvCxnSpPr>
        <p:spPr>
          <a:xfrm flipH="1">
            <a:off x="8597188" y="5503149"/>
            <a:ext cx="312575" cy="152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83618FC-01AD-D744-8124-A0B9849DB224}"/>
              </a:ext>
            </a:extLst>
          </p:cNvPr>
          <p:cNvCxnSpPr>
            <a:cxnSpLocks/>
            <a:stCxn id="82" idx="9"/>
            <a:endCxn id="82" idx="6"/>
          </p:cNvCxnSpPr>
          <p:nvPr/>
        </p:nvCxnSpPr>
        <p:spPr>
          <a:xfrm>
            <a:off x="7894746" y="4979987"/>
            <a:ext cx="312107" cy="7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06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79A5-DA81-9240-BB3C-CB3C4EA1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33955"/>
            <a:ext cx="10801350" cy="1325563"/>
          </a:xfrm>
        </p:spPr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12F3-2020-6E47-BADA-FC247B482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394"/>
            <a:ext cx="10515600" cy="4711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Good abstraction design can have substantial impact</a:t>
            </a:r>
          </a:p>
          <a:p>
            <a:pPr lvl="1"/>
            <a:r>
              <a:rPr lang="en-US" dirty="0"/>
              <a:t>Often a key contribution in systems research</a:t>
            </a:r>
          </a:p>
          <a:p>
            <a:r>
              <a:rPr lang="en-US" dirty="0"/>
              <a:t>Examples?</a:t>
            </a:r>
          </a:p>
          <a:p>
            <a:pPr lvl="1"/>
            <a:r>
              <a:rPr lang="en-US" dirty="0"/>
              <a:t>Theano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Caffe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TensorFlow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What makes a good abstraction?</a:t>
            </a:r>
          </a:p>
          <a:p>
            <a:pPr lvl="1"/>
            <a:r>
              <a:rPr lang="en-US" b="1" dirty="0"/>
              <a:t>Simplicity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matches user’s expectations</a:t>
            </a:r>
            <a:endParaRPr lang="en-US" dirty="0"/>
          </a:p>
          <a:p>
            <a:pPr lvl="1"/>
            <a:r>
              <a:rPr lang="en-US" b="1" dirty="0"/>
              <a:t>Expressiveness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captures user’s intent</a:t>
            </a:r>
          </a:p>
          <a:p>
            <a:r>
              <a:rPr lang="en-US" dirty="0">
                <a:sym typeface="Wingdings" pitchFamily="2" charset="2"/>
              </a:rPr>
              <a:t>What makes a bad abstraction?</a:t>
            </a:r>
          </a:p>
          <a:p>
            <a:pPr lvl="1"/>
            <a:r>
              <a:rPr lang="en-US" b="1" dirty="0"/>
              <a:t>Leaky Abstractions: </a:t>
            </a:r>
            <a:r>
              <a:rPr lang="en-US" dirty="0"/>
              <a:t>requires understanding design decision of underlying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6D51B7-5913-CF49-8A4E-42457502C453}"/>
              </a:ext>
            </a:extLst>
          </p:cNvPr>
          <p:cNvGrpSpPr/>
          <p:nvPr/>
        </p:nvGrpSpPr>
        <p:grpSpPr>
          <a:xfrm>
            <a:off x="9244010" y="2535235"/>
            <a:ext cx="2371727" cy="2433638"/>
            <a:chOff x="9186860" y="2535235"/>
            <a:chExt cx="2371727" cy="2433638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96270522-8935-4F42-AF33-A2356DFC931D}"/>
                </a:ext>
              </a:extLst>
            </p:cNvPr>
            <p:cNvSpPr/>
            <p:nvPr/>
          </p:nvSpPr>
          <p:spPr>
            <a:xfrm rot="10800000">
              <a:off x="9186860" y="2721962"/>
              <a:ext cx="2371725" cy="1082282"/>
            </a:xfrm>
            <a:prstGeom prst="trapezoid">
              <a:avLst>
                <a:gd name="adj" fmla="val 73845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3D267B48-423E-934E-A00B-CD3B58DB974B}"/>
                </a:ext>
              </a:extLst>
            </p:cNvPr>
            <p:cNvSpPr/>
            <p:nvPr/>
          </p:nvSpPr>
          <p:spPr>
            <a:xfrm>
              <a:off x="9186860" y="3761181"/>
              <a:ext cx="2371725" cy="1082282"/>
            </a:xfrm>
            <a:prstGeom prst="trapezoid">
              <a:avLst>
                <a:gd name="adj" fmla="val 73845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9AC637B-599C-764E-BF86-D095419BA2AA}"/>
                </a:ext>
              </a:extLst>
            </p:cNvPr>
            <p:cNvSpPr/>
            <p:nvPr/>
          </p:nvSpPr>
          <p:spPr>
            <a:xfrm>
              <a:off x="9186862" y="2535235"/>
              <a:ext cx="2371725" cy="60007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Deep Learning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9AEEF10-5D92-D14B-B551-1293F5563659}"/>
                </a:ext>
              </a:extLst>
            </p:cNvPr>
            <p:cNvSpPr/>
            <p:nvPr/>
          </p:nvSpPr>
          <p:spPr>
            <a:xfrm>
              <a:off x="9186860" y="4368798"/>
              <a:ext cx="2371725" cy="60007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 Accelerators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5B0109D-A494-B247-94F2-523D52074904}"/>
                </a:ext>
              </a:extLst>
            </p:cNvPr>
            <p:cNvSpPr/>
            <p:nvPr/>
          </p:nvSpPr>
          <p:spPr>
            <a:xfrm>
              <a:off x="9736928" y="3372641"/>
              <a:ext cx="1271587" cy="777080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Linear Alg.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31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56D3-58FF-0344-89C9-661105A0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DD00-99CD-FA4B-A4ED-B9A98D31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2319"/>
          </a:xfrm>
        </p:spPr>
        <p:txBody>
          <a:bodyPr>
            <a:normAutofit/>
          </a:bodyPr>
          <a:lstStyle/>
          <a:p>
            <a:r>
              <a:rPr lang="en-US" b="1" dirty="0"/>
              <a:t>Layering and Hierarchy:</a:t>
            </a:r>
            <a:r>
              <a:rPr lang="en-US" dirty="0"/>
              <a:t> mechanisms for composing modules</a:t>
            </a:r>
          </a:p>
          <a:p>
            <a:r>
              <a:rPr lang="en-US" dirty="0"/>
              <a:t>Examples? 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5BC96F-5976-4F4A-8D33-36C71995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9919"/>
            <a:ext cx="4239716" cy="3021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07F05-9453-E440-93CD-EC0167144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359" y="4356675"/>
            <a:ext cx="539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56D3-58FF-0344-89C9-661105A0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DD00-99CD-FA4B-A4ED-B9A98D31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/>
          <a:lstStyle/>
          <a:p>
            <a:r>
              <a:rPr lang="en-US" b="1" dirty="0"/>
              <a:t>Iteration:</a:t>
            </a:r>
            <a:r>
              <a:rPr lang="en-US" dirty="0"/>
              <a:t> start simple and evaluate design decisions incrementally</a:t>
            </a:r>
          </a:p>
          <a:p>
            <a:pPr lvl="1"/>
            <a:r>
              <a:rPr lang="en-US" dirty="0"/>
              <a:t>Take small steps, measure often, be prepared to abandon designs, study failures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AE2F4-3721-294C-8E0A-4CAD0144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931" y="3670600"/>
            <a:ext cx="5581869" cy="270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BCBA4-AC7E-9A46-9750-BB431692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4261210"/>
            <a:ext cx="4279882" cy="2278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1373B4-6C28-1240-9662-52616DEABE3B}"/>
              </a:ext>
            </a:extLst>
          </p:cNvPr>
          <p:cNvSpPr txBox="1"/>
          <p:nvPr/>
        </p:nvSpPr>
        <p:spPr>
          <a:xfrm>
            <a:off x="5644055" y="3429000"/>
            <a:ext cx="153760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Incremental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13FCB-2065-DC4C-85F7-DD963B0FA13F}"/>
              </a:ext>
            </a:extLst>
          </p:cNvPr>
          <p:cNvSpPr txBox="1"/>
          <p:nvPr/>
        </p:nvSpPr>
        <p:spPr>
          <a:xfrm>
            <a:off x="5644055" y="4900612"/>
            <a:ext cx="10967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Iterative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08F86-ECA0-0148-A496-C740142B7E4A}"/>
              </a:ext>
            </a:extLst>
          </p:cNvPr>
          <p:cNvSpPr txBox="1"/>
          <p:nvPr/>
        </p:nvSpPr>
        <p:spPr>
          <a:xfrm>
            <a:off x="671579" y="3874955"/>
            <a:ext cx="358303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Waterfall (old looking graphic)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6D1227-24E9-9F4E-A176-E1DEC78C66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00" b="33950"/>
          <a:stretch/>
        </p:blipFill>
        <p:spPr>
          <a:xfrm>
            <a:off x="252248" y="6015453"/>
            <a:ext cx="2908210" cy="7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CF3EB-C285-344B-92EC-84B231EF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140C8-8FD2-FD4F-9B04-E5298A50C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96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56D3-58FF-0344-89C9-661105A0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DD00-99CD-FA4B-A4ED-B9A98D31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88"/>
            <a:ext cx="10515600" cy="49180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Adopt Sweeping Simplifications: </a:t>
            </a:r>
            <a:r>
              <a:rPr lang="en-US" dirty="0"/>
              <a:t>seek the </a:t>
            </a:r>
            <a:r>
              <a:rPr lang="en-US" b="1" dirty="0"/>
              <a:t>minimal design </a:t>
            </a:r>
            <a:r>
              <a:rPr lang="en-US" dirty="0"/>
              <a:t>and leverage </a:t>
            </a:r>
            <a:r>
              <a:rPr lang="en-US" b="1" dirty="0"/>
              <a:t>simplifying assumptions.</a:t>
            </a:r>
          </a:p>
          <a:p>
            <a:r>
              <a:rPr lang="en-US" b="1" dirty="0"/>
              <a:t>Minimal Design: </a:t>
            </a:r>
            <a:r>
              <a:rPr lang="en-US" dirty="0"/>
              <a:t>when in doubt throw it out.</a:t>
            </a:r>
          </a:p>
          <a:p>
            <a:pPr lvl="1"/>
            <a:r>
              <a:rPr lang="en-US" dirty="0"/>
              <a:t>Good systems are defined by what they leave out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r>
              <a:rPr lang="en-US" b="1" dirty="0"/>
              <a:t>Simplifying Assumptions: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choice of </a:t>
            </a:r>
            <a:r>
              <a:rPr lang="en-US" b="1" dirty="0"/>
              <a:t>assumptions can be a contribution</a:t>
            </a:r>
          </a:p>
          <a:p>
            <a:pPr lvl="1"/>
            <a:r>
              <a:rPr lang="en-US" b="1" dirty="0"/>
              <a:t>State </a:t>
            </a:r>
            <a:r>
              <a:rPr lang="en-US" dirty="0"/>
              <a:t>and </a:t>
            </a:r>
            <a:r>
              <a:rPr lang="en-US" b="1" dirty="0"/>
              <a:t>justify </a:t>
            </a:r>
            <a:r>
              <a:rPr lang="en-US" dirty="0"/>
              <a:t>your assumptions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DF75C5-3FAB-344F-BDD1-603C3EBB302F}"/>
              </a:ext>
            </a:extLst>
          </p:cNvPr>
          <p:cNvGrpSpPr/>
          <p:nvPr/>
        </p:nvGrpSpPr>
        <p:grpSpPr>
          <a:xfrm>
            <a:off x="-4172264" y="3857399"/>
            <a:ext cx="3196052" cy="1451813"/>
            <a:chOff x="2008385" y="3429000"/>
            <a:chExt cx="3196052" cy="14518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7155C2-F102-A640-B4A3-AD48F95E8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5923" y="3546704"/>
              <a:ext cx="878514" cy="12164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32690C-16E8-D144-AB9C-6ED744DF1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8385" y="3429000"/>
              <a:ext cx="1753397" cy="1451813"/>
            </a:xfrm>
            <a:prstGeom prst="rect">
              <a:avLst/>
            </a:prstGeom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3FFEFCB1-4F59-0641-87D6-6286A87A995D}"/>
                </a:ext>
              </a:extLst>
            </p:cNvPr>
            <p:cNvSpPr/>
            <p:nvPr/>
          </p:nvSpPr>
          <p:spPr>
            <a:xfrm>
              <a:off x="3884917" y="4023820"/>
              <a:ext cx="390768" cy="2621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6AD65B-DA2B-7D47-A105-C96A52DEAAB1}"/>
              </a:ext>
            </a:extLst>
          </p:cNvPr>
          <p:cNvGrpSpPr/>
          <p:nvPr/>
        </p:nvGrpSpPr>
        <p:grpSpPr>
          <a:xfrm>
            <a:off x="840606" y="3534347"/>
            <a:ext cx="4855926" cy="1487256"/>
            <a:chOff x="6383924" y="3589801"/>
            <a:chExt cx="4855926" cy="14872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B82521-DF19-E14F-A075-15A62261D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3924" y="3589801"/>
              <a:ext cx="1753397" cy="14872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292350-508E-C74C-A03B-D56F2594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67164" y="3646685"/>
              <a:ext cx="2372686" cy="13366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59EA485-D63F-EF40-BC10-54FED353058D}"/>
                </a:ext>
              </a:extLst>
            </p:cNvPr>
            <p:cNvSpPr/>
            <p:nvPr/>
          </p:nvSpPr>
          <p:spPr>
            <a:xfrm>
              <a:off x="8333521" y="4074308"/>
              <a:ext cx="390768" cy="2621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1377E-A448-8947-B2B2-123D1C25E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469" y="3534347"/>
            <a:ext cx="5324127" cy="14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6C074A-5A6F-3247-833E-A4C8DFBE3B11}"/>
              </a:ext>
            </a:extLst>
          </p:cNvPr>
          <p:cNvSpPr/>
          <p:nvPr/>
        </p:nvSpPr>
        <p:spPr>
          <a:xfrm>
            <a:off x="1309816" y="5214551"/>
            <a:ext cx="8538519" cy="44484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B56ACA-39AB-C346-9EC6-A0A46AFA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D216A-8FD8-E845-A693-47B6DC20C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Perspective on Machine Learning</a:t>
            </a:r>
          </a:p>
          <a:p>
            <a:pPr lvl="1"/>
            <a:r>
              <a:rPr lang="en-US" dirty="0">
                <a:hlinkClick r:id="rId2"/>
              </a:rPr>
              <a:t>A Few Useful Things to Know About Machine Learning</a:t>
            </a:r>
            <a:endParaRPr lang="en-US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Provide some context on high-level ideas in ML</a:t>
            </a:r>
          </a:p>
          <a:p>
            <a:r>
              <a:rPr lang="en-US" dirty="0"/>
              <a:t>Perspective on Systems </a:t>
            </a:r>
          </a:p>
          <a:p>
            <a:pPr lvl="1"/>
            <a:r>
              <a:rPr lang="en-US" i="1" dirty="0">
                <a:hlinkClick r:id="rId3"/>
              </a:rPr>
              <a:t>Principles of Computer System Design</a:t>
            </a:r>
            <a:endParaRPr lang="en-US" i="1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Provide some context on high-level ideas in Systems</a:t>
            </a:r>
          </a:p>
          <a:p>
            <a:r>
              <a:rPr lang="en-US" dirty="0"/>
              <a:t>Views on the field of AI-Systems</a:t>
            </a:r>
          </a:p>
          <a:p>
            <a:pPr lvl="1"/>
            <a:r>
              <a:rPr lang="en-US" dirty="0">
                <a:hlinkClick r:id="rId4"/>
              </a:rPr>
              <a:t>SysML: The New Frontier of Machine Learning Systems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A Berkeley View of Systems Challenges for AI</a:t>
            </a:r>
            <a:r>
              <a:rPr lang="en-US" dirty="0"/>
              <a:t> (Mini PC)</a:t>
            </a:r>
          </a:p>
          <a:p>
            <a:pPr lvl="1"/>
            <a:r>
              <a:rPr lang="en-US" b="1" dirty="0"/>
              <a:t>Goal:</a:t>
            </a:r>
            <a:r>
              <a:rPr lang="en-US" dirty="0"/>
              <a:t> Observe two recent framings of AI-Systems Research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1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0271B-44AC-1B49-99EB-120D3716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27040"/>
            <a:ext cx="10515600" cy="2852737"/>
          </a:xfrm>
        </p:spPr>
        <p:txBody>
          <a:bodyPr/>
          <a:lstStyle/>
          <a:p>
            <a:r>
              <a:rPr lang="en-US" dirty="0"/>
              <a:t>PC Meeting for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4512F-7A6A-7744-923F-4AC790EEA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306764"/>
            <a:ext cx="10515600" cy="1500187"/>
          </a:xfrm>
        </p:spPr>
        <p:txBody>
          <a:bodyPr/>
          <a:lstStyle/>
          <a:p>
            <a:r>
              <a:rPr lang="en-US" i="1" dirty="0"/>
              <a:t>“A Berkeley View of Systems Challenges for AI”*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4FCF0-1EA5-0E48-8FB1-4EA173C5F83F}"/>
              </a:ext>
            </a:extLst>
          </p:cNvPr>
          <p:cNvSpPr txBox="1"/>
          <p:nvPr/>
        </p:nvSpPr>
        <p:spPr>
          <a:xfrm>
            <a:off x="5988058" y="6246294"/>
            <a:ext cx="62039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*Important Disclaimer: I am a co-author on this paper.</a:t>
            </a:r>
          </a:p>
        </p:txBody>
      </p:sp>
    </p:spTree>
    <p:extLst>
      <p:ext uri="{BB962C8B-B14F-4D97-AF65-F5344CB8AC3E}">
        <p14:creationId xmlns:p14="http://schemas.microsoft.com/office/powerpoint/2010/main" val="3185605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7C4B-E257-CB45-B1C3-B45320E3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PC Meeting Format (V.0)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B7255-3C7C-5A42-A4C9-611A6CA1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Each paper has allocated ~30 Minutes for discussion </a:t>
            </a:r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Neutral:</a:t>
            </a:r>
            <a:r>
              <a:rPr lang="en-US" dirty="0">
                <a:sym typeface="Wingdings" pitchFamily="2" charset="2"/>
              </a:rPr>
              <a:t> recap of the paper (neutral opinion) [5 Minutes]</a:t>
            </a:r>
          </a:p>
          <a:p>
            <a:r>
              <a:rPr lang="en-US" b="1" dirty="0">
                <a:sym typeface="Wingdings" pitchFamily="2" charset="2"/>
              </a:rPr>
              <a:t>Advocate:</a:t>
            </a:r>
            <a:r>
              <a:rPr lang="en-US" dirty="0">
                <a:sym typeface="Wingdings" pitchFamily="2" charset="2"/>
              </a:rPr>
              <a:t> Strengths of the paper [5 Minutes]</a:t>
            </a:r>
          </a:p>
          <a:p>
            <a:r>
              <a:rPr lang="en-US" b="1" dirty="0">
                <a:sym typeface="Wingdings" pitchFamily="2" charset="2"/>
              </a:rPr>
              <a:t>Critic:</a:t>
            </a:r>
            <a:r>
              <a:rPr lang="en-US" dirty="0">
                <a:sym typeface="Wingdings" pitchFamily="2" charset="2"/>
              </a:rPr>
              <a:t> Weaknesses of the paper [5 Minutes]</a:t>
            </a:r>
          </a:p>
          <a:p>
            <a:r>
              <a:rPr lang="en-US" dirty="0">
                <a:sym typeface="Wingdings" pitchFamily="2" charset="2"/>
              </a:rPr>
              <a:t>Class will discuss </a:t>
            </a:r>
            <a:r>
              <a:rPr lang="en-US" b="1" dirty="0">
                <a:sym typeface="Wingdings" pitchFamily="2" charset="2"/>
              </a:rPr>
              <a:t>rebuttal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b="1" dirty="0">
                <a:sym typeface="Wingdings" pitchFamily="2" charset="2"/>
              </a:rPr>
              <a:t>improvements</a:t>
            </a:r>
            <a:r>
              <a:rPr lang="en-US" dirty="0">
                <a:sym typeface="Wingdings" pitchFamily="2" charset="2"/>
              </a:rPr>
              <a:t> [10 Minutes]</a:t>
            </a:r>
          </a:p>
          <a:p>
            <a:r>
              <a:rPr lang="en-US" dirty="0">
                <a:sym typeface="Wingdings" pitchFamily="2" charset="2"/>
              </a:rPr>
              <a:t>Brief in-class vote for acceptance into the AI-Sys prelim</a:t>
            </a:r>
          </a:p>
        </p:txBody>
      </p:sp>
    </p:spTree>
    <p:extLst>
      <p:ext uri="{BB962C8B-B14F-4D97-AF65-F5344CB8AC3E}">
        <p14:creationId xmlns:p14="http://schemas.microsoft.com/office/powerpoint/2010/main" val="387806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296989-4D62-4D45-8794-26DD2F83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Presenter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D8EE-FCFB-8840-89FE-E820A793D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54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B22C13-62D2-2849-A416-D52996BA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6A536-297A-7348-8A59-2BFEEE16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1616073"/>
            <a:ext cx="5543550" cy="481012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Context:</a:t>
            </a:r>
          </a:p>
          <a:p>
            <a:r>
              <a:rPr lang="en-US" b="1" dirty="0"/>
              <a:t>Published:</a:t>
            </a:r>
            <a:r>
              <a:rPr lang="en-US" dirty="0"/>
              <a:t> </a:t>
            </a:r>
            <a:r>
              <a:rPr lang="en-US" i="1" dirty="0"/>
              <a:t>TR’2017</a:t>
            </a:r>
          </a:p>
          <a:p>
            <a:r>
              <a:rPr lang="en-US" b="1" dirty="0"/>
              <a:t>From:</a:t>
            </a:r>
            <a:r>
              <a:rPr lang="en-US" dirty="0"/>
              <a:t> </a:t>
            </a:r>
            <a:r>
              <a:rPr lang="en-US" i="1" dirty="0"/>
              <a:t>UC Berkeley Faculty</a:t>
            </a:r>
          </a:p>
          <a:p>
            <a:r>
              <a:rPr lang="en-US" b="1" dirty="0"/>
              <a:t>Format:</a:t>
            </a:r>
            <a:r>
              <a:rPr lang="en-US" dirty="0"/>
              <a:t> </a:t>
            </a:r>
            <a:r>
              <a:rPr lang="en-US" i="1" dirty="0"/>
              <a:t>Vision Paper</a:t>
            </a:r>
          </a:p>
          <a:p>
            <a:r>
              <a:rPr lang="en-US" b="1" dirty="0"/>
              <a:t>Details:</a:t>
            </a:r>
            <a:r>
              <a:rPr lang="en-US" dirty="0"/>
              <a:t> </a:t>
            </a:r>
            <a:r>
              <a:rPr lang="en-US" i="1" dirty="0"/>
              <a:t>Part of a series of Berkeley Views …</a:t>
            </a:r>
          </a:p>
          <a:p>
            <a:pPr lvl="1"/>
            <a:r>
              <a:rPr lang="en-US" i="1" dirty="0"/>
              <a:t>Berkeley View on Serverless ...</a:t>
            </a:r>
          </a:p>
          <a:p>
            <a:pPr lvl="1"/>
            <a:r>
              <a:rPr lang="en-US" i="1" dirty="0"/>
              <a:t>Berkeley View on Cloud …</a:t>
            </a:r>
          </a:p>
          <a:p>
            <a:pPr lvl="1"/>
            <a:r>
              <a:rPr lang="en-US" i="1" dirty="0"/>
              <a:t>Berkeley View on Parallel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D74F-4E6A-B248-BA2A-D4983C8D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15"/>
          <a:stretch/>
        </p:blipFill>
        <p:spPr>
          <a:xfrm>
            <a:off x="6096000" y="131763"/>
            <a:ext cx="6261100" cy="5646737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48B0CE4-C165-3148-9C8E-7EF53027DF54}"/>
              </a:ext>
            </a:extLst>
          </p:cNvPr>
          <p:cNvSpPr/>
          <p:nvPr/>
        </p:nvSpPr>
        <p:spPr>
          <a:xfrm>
            <a:off x="6096000" y="5351462"/>
            <a:ext cx="3086100" cy="1231900"/>
          </a:xfrm>
          <a:prstGeom prst="wedgeRoundRectCallout">
            <a:avLst>
              <a:gd name="adj1" fmla="val -72505"/>
              <a:gd name="adj2" fmla="val -21005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Is this view shared by everyone at Berkeley?</a:t>
            </a:r>
          </a:p>
        </p:txBody>
      </p:sp>
    </p:spTree>
    <p:extLst>
      <p:ext uri="{BB962C8B-B14F-4D97-AF65-F5344CB8AC3E}">
        <p14:creationId xmlns:p14="http://schemas.microsoft.com/office/powerpoint/2010/main" val="21614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5851-4980-B84C-A109-F097DB90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Neutral</a:t>
            </a:r>
            <a:r>
              <a:rPr lang="en-US" dirty="0"/>
              <a:t> Presenter will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4A810-32DA-1A40-8E6A-8B893F45F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b="1" dirty="0"/>
              <a:t>problem</a:t>
            </a:r>
            <a:r>
              <a:rPr lang="en-US" dirty="0"/>
              <a:t> being solved?</a:t>
            </a:r>
          </a:p>
          <a:p>
            <a:r>
              <a:rPr lang="en-US" b="1" dirty="0"/>
              <a:t>Related work</a:t>
            </a:r>
            <a:r>
              <a:rPr lang="en-US" dirty="0"/>
              <a:t> </a:t>
            </a:r>
          </a:p>
          <a:p>
            <a:r>
              <a:rPr lang="en-US" dirty="0"/>
              <a:t>What was the </a:t>
            </a:r>
            <a:r>
              <a:rPr lang="en-US" b="1" dirty="0"/>
              <a:t>solution</a:t>
            </a:r>
            <a:r>
              <a:rPr lang="en-US" dirty="0"/>
              <a:t>? (Summary!)</a:t>
            </a:r>
          </a:p>
          <a:p>
            <a:r>
              <a:rPr lang="en-US" dirty="0"/>
              <a:t>What </a:t>
            </a:r>
            <a:r>
              <a:rPr lang="en-US" b="1" dirty="0"/>
              <a:t>metrics </a:t>
            </a:r>
            <a:r>
              <a:rPr lang="en-US" dirty="0"/>
              <a:t>did they use to evaluate their solution?</a:t>
            </a:r>
          </a:p>
          <a:p>
            <a:pPr lvl="1"/>
            <a:r>
              <a:rPr lang="en-US" dirty="0"/>
              <a:t>What were the </a:t>
            </a:r>
            <a:r>
              <a:rPr lang="en-US" b="1" dirty="0"/>
              <a:t>Baselines</a:t>
            </a:r>
            <a:r>
              <a:rPr lang="en-US" dirty="0"/>
              <a:t> of comparison?</a:t>
            </a:r>
          </a:p>
          <a:p>
            <a:r>
              <a:rPr lang="en-US" dirty="0"/>
              <a:t>What was the </a:t>
            </a:r>
            <a:r>
              <a:rPr lang="en-US" b="1" dirty="0"/>
              <a:t>key insight </a:t>
            </a:r>
            <a:r>
              <a:rPr lang="en-US" dirty="0"/>
              <a:t>or </a:t>
            </a:r>
            <a:r>
              <a:rPr lang="en-US" b="1" dirty="0"/>
              <a:t>enabling idea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b="1" dirty="0"/>
              <a:t>claimed</a:t>
            </a:r>
            <a:r>
              <a:rPr lang="en-US" dirty="0"/>
              <a:t> </a:t>
            </a:r>
            <a:r>
              <a:rPr lang="en-US" b="1" dirty="0"/>
              <a:t>technical contributions</a:t>
            </a:r>
            <a:r>
              <a:rPr lang="en-US" dirty="0"/>
              <a:t>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5DBE848-A156-4F40-B275-574E45D04054}"/>
              </a:ext>
            </a:extLst>
          </p:cNvPr>
          <p:cNvSpPr/>
          <p:nvPr/>
        </p:nvSpPr>
        <p:spPr>
          <a:xfrm>
            <a:off x="7518400" y="2298700"/>
            <a:ext cx="4495800" cy="901700"/>
          </a:xfrm>
          <a:prstGeom prst="wedgeRoundRectCallout">
            <a:avLst>
              <a:gd name="adj1" fmla="val -32132"/>
              <a:gd name="adj2" fmla="val -6566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Unfortunately, this is a </a:t>
            </a:r>
            <a:r>
              <a:rPr lang="en-US" b="1" dirty="0"/>
              <a:t>View Paper </a:t>
            </a:r>
            <a:r>
              <a:rPr lang="en-US" dirty="0"/>
              <a:t>so this guidance won’t quite work.</a:t>
            </a:r>
          </a:p>
        </p:txBody>
      </p:sp>
    </p:spTree>
    <p:extLst>
      <p:ext uri="{BB962C8B-B14F-4D97-AF65-F5344CB8AC3E}">
        <p14:creationId xmlns:p14="http://schemas.microsoft.com/office/powerpoint/2010/main" val="398512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8802-007C-9D4A-9F89-97777D04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95D5A-79F2-E545-A78B-60819F6F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5211762"/>
          </a:xfrm>
        </p:spPr>
        <p:txBody>
          <a:bodyPr>
            <a:normAutofit/>
          </a:bodyPr>
          <a:lstStyle/>
          <a:p>
            <a:r>
              <a:rPr lang="en-US" b="1" dirty="0"/>
              <a:t>View Paper </a:t>
            </a:r>
            <a:r>
              <a:rPr lang="en-US" b="1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Frames but doesn’t solve problems</a:t>
            </a:r>
          </a:p>
          <a:p>
            <a:r>
              <a:rPr lang="en-US" i="1" dirty="0">
                <a:sym typeface="Wingdings" pitchFamily="2" charset="2"/>
              </a:rPr>
              <a:t>Provides context to the problem domain</a:t>
            </a:r>
          </a:p>
          <a:p>
            <a:pPr lvl="1"/>
            <a:r>
              <a:rPr lang="en-US" dirty="0">
                <a:sym typeface="Wingdings" pitchFamily="2" charset="2"/>
              </a:rPr>
              <a:t>Credits recent success of AI on advances in systems, large datasets, and accessibility (open-source + cloud)</a:t>
            </a:r>
          </a:p>
          <a:p>
            <a:pPr lvl="1"/>
            <a:r>
              <a:rPr lang="en-US" dirty="0">
                <a:sym typeface="Wingdings" pitchFamily="2" charset="2"/>
              </a:rPr>
              <a:t>Future advances in AI require systems innovations</a:t>
            </a:r>
          </a:p>
          <a:p>
            <a:pPr lvl="1"/>
            <a:r>
              <a:rPr lang="en-US" dirty="0">
                <a:sym typeface="Wingdings" pitchFamily="2" charset="2"/>
              </a:rPr>
              <a:t>Discusses trends in technology and their implications on AI</a:t>
            </a:r>
          </a:p>
          <a:p>
            <a:r>
              <a:rPr lang="en-US" b="1" dirty="0">
                <a:sym typeface="Wingdings" pitchFamily="2" charset="2"/>
              </a:rPr>
              <a:t>Summary Description: </a:t>
            </a:r>
            <a:r>
              <a:rPr lang="en-US" i="1" dirty="0">
                <a:sym typeface="Wingdings" pitchFamily="2" charset="2"/>
              </a:rPr>
              <a:t>This paper describes the key research directions at the intersection of AI and Systems.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i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904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91A5-427F-D54C-81A2-FB20B9F8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57175"/>
            <a:ext cx="10801350" cy="1325563"/>
          </a:xfrm>
        </p:spPr>
        <p:txBody>
          <a:bodyPr/>
          <a:lstStyle/>
          <a:p>
            <a:r>
              <a:rPr lang="en-US" dirty="0"/>
              <a:t>Summary of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0B66-4F87-5A42-819A-7F602E419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57325"/>
            <a:ext cx="11645900" cy="4752975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sz="2400" dirty="0"/>
              <a:t>Which problems do you remember?</a:t>
            </a:r>
          </a:p>
          <a:p>
            <a:r>
              <a:rPr lang="en-US" sz="2400" dirty="0"/>
              <a:t>Systems that learn and act continuously in dynamic env.</a:t>
            </a:r>
          </a:p>
          <a:p>
            <a:r>
              <a:rPr lang="en-US" sz="2400" dirty="0"/>
              <a:t>Preserving privacy and security in AI systems</a:t>
            </a:r>
          </a:p>
          <a:p>
            <a:pPr lvl="1"/>
            <a:r>
              <a:rPr lang="en-US" sz="2000" dirty="0"/>
              <a:t>Learning across competing entities</a:t>
            </a:r>
          </a:p>
          <a:p>
            <a:pPr lvl="1"/>
            <a:r>
              <a:rPr lang="en-US" sz="2000" dirty="0"/>
              <a:t>Addressing corrupted or fraudulent data and queries</a:t>
            </a:r>
          </a:p>
          <a:p>
            <a:r>
              <a:rPr lang="en-US" sz="2400" dirty="0"/>
              <a:t>End of Moore’s law and implications on AI hardware</a:t>
            </a:r>
          </a:p>
          <a:p>
            <a:pPr lvl="1"/>
            <a:r>
              <a:rPr lang="en-US" sz="2000" dirty="0"/>
              <a:t>AI hardware’s role in security </a:t>
            </a:r>
          </a:p>
          <a:p>
            <a:r>
              <a:rPr lang="en-US" sz="2400" dirty="0"/>
              <a:t>Ensuring actions taken by AI systems can be explained</a:t>
            </a:r>
          </a:p>
          <a:p>
            <a:r>
              <a:rPr lang="en-US" sz="2400" dirty="0"/>
              <a:t>Managing the compositions of models and software in complex systems</a:t>
            </a:r>
          </a:p>
          <a:p>
            <a:r>
              <a:rPr lang="en-US" sz="2400" dirty="0"/>
              <a:t>Provisioning AI across the cloud and edge boundaries</a:t>
            </a:r>
          </a:p>
        </p:txBody>
      </p:sp>
    </p:spTree>
    <p:extLst>
      <p:ext uri="{BB962C8B-B14F-4D97-AF65-F5344CB8AC3E}">
        <p14:creationId xmlns:p14="http://schemas.microsoft.com/office/powerpoint/2010/main" val="153596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5250-87BC-8D41-9570-9FD37AD6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775EB-5FD8-364C-B072-79ACB5B55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  <a:hlinkClick r:id="rId2"/>
              </a:rPr>
              <a:t>SysML: The New Frontier of Machine Learning Systems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Required reading …</a:t>
            </a:r>
          </a:p>
          <a:p>
            <a:r>
              <a:rPr lang="en-US" dirty="0">
                <a:sym typeface="Wingdings" pitchFamily="2" charset="2"/>
                <a:hlinkClick r:id="rId3"/>
              </a:rPr>
              <a:t>“Who will Control the Swarm”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Focuses more on real-time AI/Control in the cloud</a:t>
            </a:r>
          </a:p>
          <a:p>
            <a:pPr lvl="1"/>
            <a:r>
              <a:rPr lang="en-US" dirty="0">
                <a:sym typeface="Wingdings" pitchFamily="2" charset="2"/>
              </a:rPr>
              <a:t>Slightly more provocative position (cloud is central to swarms)</a:t>
            </a:r>
          </a:p>
          <a:p>
            <a:r>
              <a:rPr lang="en-US" dirty="0">
                <a:sym typeface="Wingdings" pitchFamily="2" charset="2"/>
                <a:hlinkClick r:id="rId4"/>
              </a:rPr>
              <a:t>“</a:t>
            </a:r>
            <a:r>
              <a:rPr lang="en-US" dirty="0">
                <a:hlinkClick r:id="rId4"/>
              </a:rPr>
              <a:t>Infrastructure for Usable Machine Learning: The Stanford DAWN Project” </a:t>
            </a:r>
            <a:r>
              <a:rPr lang="en-US" dirty="0"/>
              <a:t>(DAWN Project is like the RISE Lab)</a:t>
            </a:r>
          </a:p>
          <a:p>
            <a:pPr lvl="1"/>
            <a:r>
              <a:rPr lang="en-US" dirty="0"/>
              <a:t>Stronger emphasis on “usability” </a:t>
            </a:r>
          </a:p>
          <a:p>
            <a:pPr lvl="1"/>
            <a:r>
              <a:rPr lang="en-US" dirty="0"/>
              <a:t>Slightly sharper description of specific projects</a:t>
            </a:r>
          </a:p>
          <a:p>
            <a:pPr lvl="1"/>
            <a:r>
              <a:rPr lang="en-US" dirty="0"/>
              <a:t>Missed security … </a:t>
            </a:r>
          </a:p>
        </p:txBody>
      </p:sp>
    </p:spTree>
    <p:extLst>
      <p:ext uri="{BB962C8B-B14F-4D97-AF65-F5344CB8AC3E}">
        <p14:creationId xmlns:p14="http://schemas.microsoft.com/office/powerpoint/2010/main" val="192288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Complexity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76735" y="2350582"/>
            <a:ext cx="1082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80156" y="4345839"/>
            <a:ext cx="148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Accuracy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4332" y="2873803"/>
            <a:ext cx="2006259" cy="1472036"/>
            <a:chOff x="890331" y="2873803"/>
            <a:chExt cx="2006259" cy="1472036"/>
          </a:xfrm>
        </p:grpSpPr>
        <p:sp>
          <p:nvSpPr>
            <p:cNvPr id="19" name="Isosceles Triangle 18"/>
            <p:cNvSpPr/>
            <p:nvPr/>
          </p:nvSpPr>
          <p:spPr>
            <a:xfrm>
              <a:off x="890331" y="2873803"/>
              <a:ext cx="2006259" cy="1472036"/>
            </a:xfrm>
            <a:prstGeom prst="triangle">
              <a:avLst/>
            </a:prstGeom>
            <a:solidFill>
              <a:schemeClr val="accent2"/>
            </a:solidFill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70375" y="3576514"/>
              <a:ext cx="10438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Machine</a:t>
              </a:r>
              <a:br>
                <a:rPr lang="en-US" sz="2000" dirty="0">
                  <a:latin typeface="Gill Sans Light"/>
                  <a:cs typeface="Gill Sans Light"/>
                </a:rPr>
              </a:br>
              <a:r>
                <a:rPr lang="en-US" sz="2000" dirty="0">
                  <a:latin typeface="Gill Sans Light"/>
                  <a:cs typeface="Gill Sans Light"/>
                </a:rPr>
                <a:t>Learning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030389" y="2179446"/>
            <a:ext cx="164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Parallelism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52381" y="2855202"/>
            <a:ext cx="1243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Locality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52380" y="3743571"/>
            <a:ext cx="1674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Scheduling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27117" y="4516975"/>
            <a:ext cx="226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Fault Tolerance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54877" y="2857263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Network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83864" y="3772183"/>
            <a:ext cx="155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Stragglers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34163" y="2688214"/>
            <a:ext cx="1829407" cy="1828800"/>
            <a:chOff x="5410162" y="2688214"/>
            <a:chExt cx="1829407" cy="1828800"/>
          </a:xfrm>
        </p:grpSpPr>
        <p:sp>
          <p:nvSpPr>
            <p:cNvPr id="21" name="Hexagon 20"/>
            <p:cNvSpPr/>
            <p:nvPr/>
          </p:nvSpPr>
          <p:spPr>
            <a:xfrm rot="5400000">
              <a:off x="5410769" y="2688214"/>
              <a:ext cx="1828800" cy="1828800"/>
            </a:xfrm>
            <a:prstGeom prst="hexagon">
              <a:avLst/>
            </a:prstGeom>
            <a:ln>
              <a:solidFill>
                <a:schemeClr val="accent1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0162" y="3250882"/>
              <a:ext cx="1818218" cy="707886"/>
            </a:xfrm>
            <a:prstGeom prst="rect">
              <a:avLst/>
            </a:prstGeom>
            <a:noFill/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dirty="0"/>
                <a:t>Large-Scale</a:t>
              </a:r>
            </a:p>
            <a:p>
              <a:r>
                <a:rPr lang="en-US" dirty="0"/>
                <a:t>Systems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76026" y="4345839"/>
            <a:ext cx="127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0131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3" grpId="0"/>
      <p:bldP spid="24" grpId="0"/>
      <p:bldP spid="25" grpId="0"/>
      <p:bldP spid="27" grpId="0"/>
      <p:bldP spid="28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1934-8712-504A-A905-DF2B6C57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 Problem: </a:t>
            </a:r>
            <a:r>
              <a:rPr lang="en-US" i="1" dirty="0"/>
              <a:t>Systems that learn and act continuously in a dynamic env.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BB3A5-92B7-D24A-97C1-B1E0C6811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70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Potential Requirements</a:t>
            </a:r>
          </a:p>
          <a:p>
            <a:pPr lvl="1"/>
            <a:r>
              <a:rPr lang="en-US" dirty="0"/>
              <a:t>Need to update model or latent state in response to observations (</a:t>
            </a:r>
            <a:r>
              <a:rPr lang="en-US" b="1" dirty="0"/>
              <a:t>state management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Need render predictions and learn interactively (</a:t>
            </a:r>
            <a:r>
              <a:rPr lang="en-US" b="1" dirty="0"/>
              <a:t>latency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Need to reason about environment (</a:t>
            </a:r>
            <a:r>
              <a:rPr lang="en-US" b="1" dirty="0"/>
              <a:t>modeling/simulation</a:t>
            </a:r>
            <a:r>
              <a:rPr lang="en-US" dirty="0"/>
              <a:t>)</a:t>
            </a:r>
          </a:p>
          <a:p>
            <a:r>
              <a:rPr lang="en-US" b="1" dirty="0"/>
              <a:t>Proposed Solutions </a:t>
            </a:r>
          </a:p>
          <a:p>
            <a:pPr lvl="1"/>
            <a:r>
              <a:rPr lang="en-US" dirty="0"/>
              <a:t>Focus on reinforcement learning </a:t>
            </a:r>
          </a:p>
          <a:p>
            <a:pPr lvl="1"/>
            <a:r>
              <a:rPr lang="en-US" dirty="0"/>
              <a:t>Leverage dynamic parallelization and simulation </a:t>
            </a:r>
          </a:p>
          <a:p>
            <a:r>
              <a:rPr lang="en-US" b="1" dirty="0"/>
              <a:t>Metrics</a:t>
            </a:r>
          </a:p>
          <a:p>
            <a:pPr lvl="1"/>
            <a:r>
              <a:rPr lang="en-US" b="1" dirty="0"/>
              <a:t>Learning:</a:t>
            </a:r>
            <a:r>
              <a:rPr lang="en-US" dirty="0"/>
              <a:t> </a:t>
            </a:r>
            <a:r>
              <a:rPr lang="en-US" i="1" dirty="0"/>
              <a:t>Accuracy/Reward</a:t>
            </a:r>
            <a:r>
              <a:rPr lang="en-US" dirty="0"/>
              <a:t> + delay in responding to </a:t>
            </a:r>
            <a:r>
              <a:rPr lang="en-US" i="1" dirty="0"/>
              <a:t>concept drift</a:t>
            </a:r>
          </a:p>
          <a:p>
            <a:pPr lvl="1"/>
            <a:r>
              <a:rPr lang="en-US" b="1" dirty="0"/>
              <a:t>System: </a:t>
            </a:r>
            <a:r>
              <a:rPr lang="en-US" dirty="0"/>
              <a:t> </a:t>
            </a:r>
            <a:r>
              <a:rPr lang="en-US" i="1" dirty="0"/>
              <a:t>Action Latency, consistency, resource efficiency,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497F37-3C4F-7447-94EB-7375B9638DB2}"/>
              </a:ext>
            </a:extLst>
          </p:cNvPr>
          <p:cNvGrpSpPr/>
          <p:nvPr/>
        </p:nvGrpSpPr>
        <p:grpSpPr>
          <a:xfrm>
            <a:off x="7825601" y="3791175"/>
            <a:ext cx="2632208" cy="1075532"/>
            <a:chOff x="7912099" y="3556397"/>
            <a:chExt cx="2632208" cy="10755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091ABF-3E7B-1B48-9E53-74DE2664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4698" y="3556397"/>
              <a:ext cx="2149609" cy="1075532"/>
            </a:xfrm>
            <a:prstGeom prst="rect">
              <a:avLst/>
            </a:prstGeom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10EA48A-09A1-A245-9D68-A9212B7CFE17}"/>
                </a:ext>
              </a:extLst>
            </p:cNvPr>
            <p:cNvSpPr/>
            <p:nvPr/>
          </p:nvSpPr>
          <p:spPr>
            <a:xfrm>
              <a:off x="7912099" y="3898900"/>
              <a:ext cx="482599" cy="39052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75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D4BD-28A9-BB4D-9E21-FED266C5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and/or Enabling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DC07-C48B-3D4D-AC4B-AF15FC8A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Emphasis on </a:t>
            </a:r>
            <a:r>
              <a:rPr lang="en-US" b="1" dirty="0"/>
              <a:t>whole system</a:t>
            </a:r>
            <a:r>
              <a:rPr lang="en-US" dirty="0"/>
              <a:t> and not just</a:t>
            </a:r>
            <a:r>
              <a:rPr lang="en-US" b="1" dirty="0"/>
              <a:t> training</a:t>
            </a:r>
          </a:p>
          <a:p>
            <a:pPr lvl="1"/>
            <a:r>
              <a:rPr lang="en-US" b="1" dirty="0"/>
              <a:t>Continuous</a:t>
            </a:r>
            <a:r>
              <a:rPr lang="en-US" dirty="0"/>
              <a:t> training and inference</a:t>
            </a:r>
          </a:p>
          <a:p>
            <a:pPr lvl="1"/>
            <a:r>
              <a:rPr lang="en-US" dirty="0"/>
              <a:t>Focus on </a:t>
            </a:r>
            <a:r>
              <a:rPr lang="en-US" b="1" dirty="0"/>
              <a:t>composition</a:t>
            </a:r>
            <a:r>
              <a:rPr lang="en-US" dirty="0"/>
              <a:t> of models and traditional software</a:t>
            </a:r>
          </a:p>
          <a:p>
            <a:r>
              <a:rPr lang="en-US" dirty="0"/>
              <a:t>Interaction between </a:t>
            </a:r>
            <a:r>
              <a:rPr lang="en-US" b="1" dirty="0"/>
              <a:t>security</a:t>
            </a:r>
            <a:r>
              <a:rPr lang="en-US" dirty="0"/>
              <a:t> and </a:t>
            </a:r>
            <a:r>
              <a:rPr lang="en-US" b="1" dirty="0"/>
              <a:t>AI</a:t>
            </a:r>
          </a:p>
          <a:p>
            <a:pPr lvl="1"/>
            <a:r>
              <a:rPr lang="en-US" b="1" dirty="0"/>
              <a:t>Hardware:</a:t>
            </a:r>
            <a:r>
              <a:rPr lang="en-US" dirty="0"/>
              <a:t> neural network accelerator </a:t>
            </a:r>
            <a:r>
              <a:rPr lang="en-US" dirty="0">
                <a:sym typeface="Wingdings" pitchFamily="2" charset="2"/>
              </a:rPr>
              <a:t> security accelerator</a:t>
            </a:r>
          </a:p>
          <a:p>
            <a:pPr lvl="1"/>
            <a:r>
              <a:rPr lang="en-US" b="1" dirty="0"/>
              <a:t>Incentives:</a:t>
            </a:r>
            <a:r>
              <a:rPr lang="en-US" dirty="0"/>
              <a:t> enabling competing parties to learn together</a:t>
            </a:r>
          </a:p>
          <a:p>
            <a:pPr lvl="1"/>
            <a:r>
              <a:rPr lang="en-US" b="1" dirty="0"/>
              <a:t>Provenance: </a:t>
            </a:r>
            <a:r>
              <a:rPr lang="en-US" dirty="0"/>
              <a:t>use system to track relationship between data and models </a:t>
            </a:r>
            <a:r>
              <a:rPr lang="en-US" dirty="0">
                <a:sym typeface="Wingdings" pitchFamily="2" charset="2"/>
              </a:rPr>
              <a:t> use for explanation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06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1F80D-1346-5547-8865-EC6B81AB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A24F3-C37A-994A-AC58-F05EAAAE3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Algorithms: none</a:t>
            </a:r>
          </a:p>
          <a:p>
            <a:r>
              <a:rPr lang="en-US" dirty="0"/>
              <a:t>Theoretical Results: none</a:t>
            </a:r>
          </a:p>
          <a:p>
            <a:r>
              <a:rPr lang="en-US" dirty="0"/>
              <a:t>Experimental Results: none</a:t>
            </a:r>
          </a:p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r>
              <a:rPr lang="en-US" dirty="0"/>
              <a:t>This is common with view/survey papers. </a:t>
            </a:r>
          </a:p>
          <a:p>
            <a:pPr marL="14287" indent="0">
              <a:buNone/>
            </a:pPr>
            <a:r>
              <a:rPr lang="en-US" dirty="0">
                <a:sym typeface="Wingdings" pitchFamily="2" charset="2"/>
              </a:rPr>
              <a:t>	 Doesn’t mean it won’t have impact.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88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296989-4D62-4D45-8794-26DD2F83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Advocate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D8EE-FCFB-8840-89FE-E820A793D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an amazing paper … </a:t>
            </a:r>
          </a:p>
        </p:txBody>
      </p:sp>
    </p:spTree>
    <p:extLst>
      <p:ext uri="{BB962C8B-B14F-4D97-AF65-F5344CB8AC3E}">
        <p14:creationId xmlns:p14="http://schemas.microsoft.com/office/powerpoint/2010/main" val="1517991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E62F-4C96-CD4B-811C-34653682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Advocate</a:t>
            </a:r>
            <a:r>
              <a:rPr lang="en-US" dirty="0"/>
              <a:t> and </a:t>
            </a:r>
            <a:r>
              <a:rPr lang="en-US" b="1" dirty="0"/>
              <a:t>Critic</a:t>
            </a:r>
            <a:r>
              <a:rPr lang="en-US" dirty="0"/>
              <a:t> Will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1535-8BED-F241-AD3F-B61AD18F7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213"/>
            <a:ext cx="10941424" cy="5235388"/>
          </a:xfrm>
        </p:spPr>
        <p:txBody>
          <a:bodyPr>
            <a:normAutofit/>
          </a:bodyPr>
          <a:lstStyle/>
          <a:p>
            <a:r>
              <a:rPr lang="en-US" b="1" dirty="0"/>
              <a:t>Novelty </a:t>
            </a:r>
            <a:r>
              <a:rPr lang="en-US" dirty="0"/>
              <a:t>and </a:t>
            </a:r>
            <a:r>
              <a:rPr lang="en-US" b="1" dirty="0"/>
              <a:t>Impact</a:t>
            </a:r>
          </a:p>
          <a:p>
            <a:pPr lvl="1"/>
            <a:r>
              <a:rPr lang="en-US" dirty="0"/>
              <a:t>Are the problem and solution novel and how will the solution affect future research?</a:t>
            </a:r>
          </a:p>
          <a:p>
            <a:r>
              <a:rPr lang="en-US" b="1" dirty="0"/>
              <a:t>Technical Qualities</a:t>
            </a:r>
          </a:p>
          <a:p>
            <a:pPr lvl="1"/>
            <a:r>
              <a:rPr lang="en-US" dirty="0"/>
              <a:t>Are the problem </a:t>
            </a:r>
            <a:r>
              <a:rPr lang="en-US" b="1" dirty="0"/>
              <a:t>framing</a:t>
            </a:r>
            <a:r>
              <a:rPr lang="en-US" dirty="0"/>
              <a:t> and </a:t>
            </a:r>
            <a:r>
              <a:rPr lang="en-US" b="1" dirty="0"/>
              <a:t>assumptions </a:t>
            </a:r>
            <a:r>
              <a:rPr lang="en-US" dirty="0"/>
              <a:t>reasonable</a:t>
            </a:r>
          </a:p>
          <a:p>
            <a:pPr lvl="1"/>
            <a:r>
              <a:rPr lang="en-US" dirty="0"/>
              <a:t>Discuss merits of the technical </a:t>
            </a:r>
            <a:r>
              <a:rPr lang="en-US" b="1" dirty="0"/>
              <a:t>contributions</a:t>
            </a:r>
          </a:p>
          <a:p>
            <a:pPr lvl="1"/>
            <a:r>
              <a:rPr lang="en-US" dirty="0"/>
              <a:t>Does the </a:t>
            </a:r>
            <a:r>
              <a:rPr lang="en-US" b="1" dirty="0"/>
              <a:t>evaluation </a:t>
            </a:r>
            <a:r>
              <a:rPr lang="en-US" dirty="0"/>
              <a:t>support claims and reveal limitations of the proposed approach?</a:t>
            </a:r>
            <a:endParaRPr lang="en-US" b="1" dirty="0"/>
          </a:p>
          <a:p>
            <a:r>
              <a:rPr lang="en-US" b="1" dirty="0"/>
              <a:t>Presentation</a:t>
            </a:r>
          </a:p>
          <a:p>
            <a:pPr lvl="1"/>
            <a:r>
              <a:rPr lang="en-US" dirty="0"/>
              <a:t>Discuss the </a:t>
            </a:r>
            <a:r>
              <a:rPr lang="en-US" b="1" dirty="0"/>
              <a:t>writing clarity</a:t>
            </a:r>
            <a:r>
              <a:rPr lang="en-US" dirty="0"/>
              <a:t> and </a:t>
            </a:r>
            <a:r>
              <a:rPr lang="en-US" b="1" dirty="0"/>
              <a:t>presentation of results</a:t>
            </a:r>
            <a:endParaRPr lang="en-US" dirty="0"/>
          </a:p>
          <a:p>
            <a:pPr lvl="1"/>
            <a:r>
              <a:rPr lang="en-US" dirty="0"/>
              <a:t>Positioning of </a:t>
            </a:r>
            <a:r>
              <a:rPr lang="en-US" b="1" dirty="0"/>
              <a:t>related work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39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941F2-836B-4747-838A-7CDC3A59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75"/>
            <a:ext cx="10801350" cy="1325563"/>
          </a:xfrm>
        </p:spPr>
        <p:txBody>
          <a:bodyPr/>
          <a:lstStyle/>
          <a:p>
            <a:r>
              <a:rPr lang="en-US" dirty="0"/>
              <a:t>Novelty and Impact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CEF825-6312-8B41-A32D-4A7338A0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5211762"/>
          </a:xfrm>
        </p:spPr>
        <p:txBody>
          <a:bodyPr>
            <a:normAutofit fontScale="85000" lnSpcReduction="20000"/>
          </a:bodyPr>
          <a:lstStyle/>
          <a:p>
            <a:pPr marL="14287" indent="0">
              <a:buNone/>
            </a:pPr>
            <a:r>
              <a:rPr lang="en-US" dirty="0"/>
              <a:t>What was novelty?</a:t>
            </a:r>
          </a:p>
          <a:p>
            <a:r>
              <a:rPr lang="en-US" b="1" dirty="0"/>
              <a:t>Context: </a:t>
            </a:r>
            <a:r>
              <a:rPr lang="en-US" dirty="0"/>
              <a:t>Framing the role of systems in AI today</a:t>
            </a:r>
          </a:p>
          <a:p>
            <a:pPr lvl="1"/>
            <a:r>
              <a:rPr lang="en-US" dirty="0"/>
              <a:t>Discussion around open-source and cloud</a:t>
            </a:r>
          </a:p>
          <a:p>
            <a:r>
              <a:rPr lang="en-US" b="1" dirty="0"/>
              <a:t>Proposed Problems: </a:t>
            </a:r>
          </a:p>
          <a:p>
            <a:pPr lvl="1"/>
            <a:r>
              <a:rPr lang="en-US" dirty="0"/>
              <a:t>Emphasis on whole system support and composition of models</a:t>
            </a:r>
          </a:p>
          <a:p>
            <a:pPr lvl="1"/>
            <a:r>
              <a:rPr lang="en-US" dirty="0"/>
              <a:t>Interaction between security, hardware, and AI</a:t>
            </a:r>
          </a:p>
          <a:p>
            <a:pPr lvl="1"/>
            <a:r>
              <a:rPr lang="en-US" dirty="0"/>
              <a:t>Learning across competing organizations</a:t>
            </a:r>
          </a:p>
          <a:p>
            <a:r>
              <a:rPr lang="en-US" b="1" dirty="0"/>
              <a:t>Proposed Solutions: </a:t>
            </a:r>
            <a:r>
              <a:rPr lang="en-US" dirty="0"/>
              <a:t>(not the focus)</a:t>
            </a:r>
          </a:p>
          <a:p>
            <a:pPr lvl="1"/>
            <a:r>
              <a:rPr lang="en-US" dirty="0"/>
              <a:t>Interesting ideas around role of simulation, enclaves, and use of provenance </a:t>
            </a:r>
          </a:p>
          <a:p>
            <a:pPr marL="14287" indent="0">
              <a:buNone/>
            </a:pPr>
            <a:r>
              <a:rPr lang="en-US" dirty="0"/>
              <a:t>Impact:</a:t>
            </a:r>
          </a:p>
          <a:p>
            <a:r>
              <a:rPr lang="en-US" dirty="0"/>
              <a:t>Defined research agenda for the </a:t>
            </a:r>
            <a:r>
              <a:rPr lang="en-US" b="1" dirty="0"/>
              <a:t>RISE Lab</a:t>
            </a:r>
          </a:p>
          <a:p>
            <a:r>
              <a:rPr lang="en-US" dirty="0"/>
              <a:t>Helped position </a:t>
            </a:r>
            <a:r>
              <a:rPr lang="en-US" b="1" dirty="0"/>
              <a:t>NSF expedition</a:t>
            </a:r>
            <a:r>
              <a:rPr lang="en-US" dirty="0"/>
              <a:t> proposal (successful)</a:t>
            </a:r>
          </a:p>
        </p:txBody>
      </p:sp>
    </p:spTree>
    <p:extLst>
      <p:ext uri="{BB962C8B-B14F-4D97-AF65-F5344CB8AC3E}">
        <p14:creationId xmlns:p14="http://schemas.microsoft.com/office/powerpoint/2010/main" val="106054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3F7F-1ABA-8C44-BB16-E7E53AC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7AA8-8028-BB48-919B-41B45890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533525"/>
            <a:ext cx="11468100" cy="46640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Assumptions</a:t>
            </a:r>
            <a:r>
              <a:rPr lang="en-US" dirty="0"/>
              <a:t> and </a:t>
            </a:r>
            <a:r>
              <a:rPr lang="en-US" b="1" dirty="0"/>
              <a:t>Framing</a:t>
            </a:r>
            <a:endParaRPr lang="en-US" dirty="0"/>
          </a:p>
          <a:p>
            <a:pPr lvl="1"/>
            <a:r>
              <a:rPr lang="en-US" dirty="0"/>
              <a:t>AI is the future and demands system innovation </a:t>
            </a:r>
          </a:p>
          <a:p>
            <a:pPr lvl="1"/>
            <a:r>
              <a:rPr lang="en-US" dirty="0">
                <a:sym typeface="Wingdings" pitchFamily="2" charset="2"/>
              </a:rPr>
              <a:t>Emphasis on RL and parallel computing </a:t>
            </a:r>
          </a:p>
          <a:p>
            <a:pPr lvl="2"/>
            <a:r>
              <a:rPr lang="en-US" dirty="0">
                <a:sym typeface="Wingdings" pitchFamily="2" charset="2"/>
              </a:rPr>
              <a:t>Already an explosion in Deep RL work and parallel systems for AI</a:t>
            </a:r>
          </a:p>
          <a:p>
            <a:pPr lvl="1"/>
            <a:r>
              <a:rPr lang="en-US" dirty="0">
                <a:sym typeface="Wingdings" pitchFamily="2" charset="2"/>
              </a:rPr>
              <a:t>Need to address training and inference</a:t>
            </a:r>
          </a:p>
          <a:p>
            <a:pPr lvl="2"/>
            <a:r>
              <a:rPr lang="en-US" dirty="0">
                <a:sym typeface="Wingdings" pitchFamily="2" charset="2"/>
              </a:rPr>
              <a:t>Early evidence of this need in content recommendation systems</a:t>
            </a:r>
          </a:p>
          <a:p>
            <a:r>
              <a:rPr lang="en-US" b="1" dirty="0"/>
              <a:t>Contributions</a:t>
            </a:r>
            <a:endParaRPr lang="en-US" dirty="0"/>
          </a:p>
          <a:p>
            <a:pPr lvl="1"/>
            <a:r>
              <a:rPr lang="en-US" dirty="0"/>
              <a:t>Articulates significance of systems in AI and open challenges</a:t>
            </a:r>
          </a:p>
          <a:p>
            <a:pPr lvl="1"/>
            <a:r>
              <a:rPr lang="en-US" dirty="0"/>
              <a:t>Clearly frames a set of interesting well motivated research directions</a:t>
            </a:r>
          </a:p>
          <a:p>
            <a:pPr lvl="1"/>
            <a:r>
              <a:rPr lang="en-US" dirty="0"/>
              <a:t>Proposes first steps towards studying some of these problems</a:t>
            </a:r>
          </a:p>
          <a:p>
            <a:r>
              <a:rPr lang="en-US" b="1" dirty="0"/>
              <a:t>Evaluation: </a:t>
            </a:r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67583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647D-D7D7-D04C-8C12-F297F2AF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04075-3432-9F4E-BC85-0782C4D66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use of </a:t>
            </a:r>
            <a:r>
              <a:rPr lang="en-US" b="1" dirty="0"/>
              <a:t>summary text</a:t>
            </a:r>
            <a:r>
              <a:rPr lang="en-US" dirty="0"/>
              <a:t> to highlight key points</a:t>
            </a:r>
          </a:p>
          <a:p>
            <a:r>
              <a:rPr lang="en-US" dirty="0"/>
              <a:t>Attempts to </a:t>
            </a:r>
            <a:r>
              <a:rPr lang="en-US" b="1" dirty="0"/>
              <a:t>separate</a:t>
            </a:r>
            <a:r>
              <a:rPr lang="en-US" dirty="0"/>
              <a:t> </a:t>
            </a:r>
            <a:r>
              <a:rPr lang="en-US" b="1" dirty="0"/>
              <a:t>challenges</a:t>
            </a:r>
            <a:r>
              <a:rPr lang="en-US" dirty="0"/>
              <a:t> from </a:t>
            </a:r>
            <a:r>
              <a:rPr lang="en-US" b="1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5579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296989-4D62-4D45-8794-26DD2F83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D8EE-FCFB-8840-89FE-E820A793D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an amazing paper … </a:t>
            </a:r>
          </a:p>
        </p:txBody>
      </p:sp>
    </p:spTree>
    <p:extLst>
      <p:ext uri="{BB962C8B-B14F-4D97-AF65-F5344CB8AC3E}">
        <p14:creationId xmlns:p14="http://schemas.microsoft.com/office/powerpoint/2010/main" val="3927474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941F2-836B-4747-838A-7CDC3A59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75"/>
            <a:ext cx="10801350" cy="1325563"/>
          </a:xfrm>
        </p:spPr>
        <p:txBody>
          <a:bodyPr/>
          <a:lstStyle/>
          <a:p>
            <a:r>
              <a:rPr lang="en-US" dirty="0"/>
              <a:t>Novelty and Impact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CEF825-6312-8B41-A32D-4A7338A0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5211762"/>
          </a:xfrm>
        </p:spPr>
        <p:txBody>
          <a:bodyPr>
            <a:normAutofit fontScale="92500" lnSpcReduction="10000"/>
          </a:bodyPr>
          <a:lstStyle/>
          <a:p>
            <a:pPr marL="14287" indent="0">
              <a:buNone/>
            </a:pPr>
            <a:r>
              <a:rPr lang="en-US" dirty="0"/>
              <a:t>What was novelty?</a:t>
            </a:r>
          </a:p>
          <a:p>
            <a:r>
              <a:rPr lang="en-US" b="1" dirty="0"/>
              <a:t>Context: </a:t>
            </a:r>
            <a:r>
              <a:rPr lang="en-US" dirty="0"/>
              <a:t>A fair amount of the context is well established. </a:t>
            </a:r>
          </a:p>
          <a:p>
            <a:r>
              <a:rPr lang="en-US" b="1" dirty="0"/>
              <a:t>Problems: </a:t>
            </a:r>
          </a:p>
          <a:p>
            <a:pPr lvl="1"/>
            <a:r>
              <a:rPr lang="en-US" dirty="0"/>
              <a:t>Many of the problems (e.g., lifelong learning, robust learning, adversarial inputs, secure data, online learning) are well established</a:t>
            </a:r>
          </a:p>
          <a:p>
            <a:pPr lvl="1"/>
            <a:r>
              <a:rPr lang="en-US" dirty="0"/>
              <a:t>Problems around RL were not well grounded in applications</a:t>
            </a:r>
          </a:p>
          <a:p>
            <a:r>
              <a:rPr lang="en-US" b="1" dirty="0"/>
              <a:t>Solutions: </a:t>
            </a:r>
            <a:r>
              <a:rPr lang="en-US" dirty="0"/>
              <a:t>(not the focus)</a:t>
            </a:r>
          </a:p>
          <a:p>
            <a:pPr lvl="1"/>
            <a:r>
              <a:rPr lang="en-US" dirty="0"/>
              <a:t>Many of the problems didn’t have clear directions for solutions or were sufficiently established to already have a large body of solutions</a:t>
            </a:r>
          </a:p>
          <a:p>
            <a:pPr marL="14287" indent="0">
              <a:buNone/>
            </a:pPr>
            <a:r>
              <a:rPr lang="en-US" dirty="0"/>
              <a:t>Impact:</a:t>
            </a:r>
          </a:p>
          <a:p>
            <a:r>
              <a:rPr lang="en-US" dirty="0"/>
              <a:t>Has not yet been well cited.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69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Managing Complexity</a:t>
            </a:r>
            <a:br>
              <a:rPr lang="en-US" dirty="0"/>
            </a:br>
            <a:r>
              <a:rPr lang="en-US" dirty="0"/>
              <a:t>Through Abstraction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1371" y="2033120"/>
            <a:ext cx="4872767" cy="144161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Learning Algorithm</a:t>
            </a:r>
          </a:p>
          <a:p>
            <a:pPr algn="ctr">
              <a:lnSpc>
                <a:spcPct val="120000"/>
              </a:lnSpc>
            </a:pPr>
            <a:r>
              <a:rPr lang="en-US" sz="2800" dirty="0">
                <a:latin typeface="Gill Sans Light"/>
                <a:cs typeface="Gill Sans Light"/>
              </a:rPr>
              <a:t>Common Patterns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1372" y="4459696"/>
            <a:ext cx="4872767" cy="204264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351371" y="3595696"/>
            <a:ext cx="4872767" cy="76896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Abstraction (API)</a:t>
            </a:r>
          </a:p>
        </p:txBody>
      </p:sp>
      <p:sp>
        <p:nvSpPr>
          <p:cNvPr id="8" name="Rectangle 7"/>
          <p:cNvSpPr/>
          <p:nvPr/>
        </p:nvSpPr>
        <p:spPr>
          <a:xfrm>
            <a:off x="5351370" y="4917617"/>
            <a:ext cx="4872768" cy="1425600"/>
          </a:xfrm>
          <a:prstGeom prst="rect">
            <a:avLst/>
          </a:prstGeom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numCol="2"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Light"/>
                <a:cs typeface="Gill Sans Light"/>
              </a:rPr>
              <a:t>Parallelism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Light"/>
                <a:cs typeface="Gill Sans Light"/>
              </a:rPr>
              <a:t>Data Locality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Light"/>
                <a:cs typeface="Gill Sans Light"/>
              </a:rPr>
              <a:t>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Light"/>
                <a:cs typeface="Gill Sans Light"/>
              </a:rPr>
              <a:t>Scheduling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Light"/>
                <a:cs typeface="Gill Sans Light"/>
              </a:rPr>
              <a:t>Fault-tolerance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Light"/>
                <a:cs typeface="Gill Sans Light"/>
              </a:rPr>
              <a:t>Stragglers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7014" y="2377455"/>
            <a:ext cx="2352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Gill Sans Light"/>
                <a:cs typeface="Gill Sans Light"/>
              </a:rPr>
              <a:t>Identify </a:t>
            </a:r>
            <a:br>
              <a:rPr lang="en-US" sz="2400" dirty="0">
                <a:latin typeface="Gill Sans Light"/>
                <a:cs typeface="Gill Sans Light"/>
              </a:rPr>
            </a:br>
            <a:r>
              <a:rPr lang="en-US" sz="2400" dirty="0">
                <a:latin typeface="Gill Sans Light"/>
                <a:cs typeface="Gill Sans Light"/>
              </a:rPr>
              <a:t>common patterns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9510" y="3549375"/>
            <a:ext cx="2159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Gill Sans Light"/>
                <a:cs typeface="Gill Sans Light"/>
              </a:rPr>
              <a:t>Define a narrow</a:t>
            </a:r>
          </a:p>
          <a:p>
            <a:pPr algn="r"/>
            <a:r>
              <a:rPr lang="en-US" sz="2400" dirty="0">
                <a:latin typeface="Gill Sans Light"/>
                <a:cs typeface="Gill Sans Light"/>
              </a:rPr>
              <a:t>interface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7078" y="4769114"/>
            <a:ext cx="34120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2400">
                <a:latin typeface="Gill Sans Light"/>
                <a:cs typeface="Gill Sans Light"/>
              </a:defRPr>
            </a:lvl1pPr>
          </a:lstStyle>
          <a:p>
            <a:r>
              <a:rPr lang="en-US" dirty="0"/>
              <a:t>Exploit limited abstraction</a:t>
            </a:r>
          </a:p>
          <a:p>
            <a:r>
              <a:rPr lang="en-US" dirty="0"/>
              <a:t>to address system </a:t>
            </a:r>
          </a:p>
          <a:p>
            <a:r>
              <a:rPr lang="en-US" dirty="0"/>
              <a:t>design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3F7F-1ABA-8C44-BB16-E7E53AC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7AA8-8028-BB48-919B-41B45890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533525"/>
            <a:ext cx="11468100" cy="4664075"/>
          </a:xfrm>
        </p:spPr>
        <p:txBody>
          <a:bodyPr>
            <a:normAutofit/>
          </a:bodyPr>
          <a:lstStyle/>
          <a:p>
            <a:r>
              <a:rPr lang="en-US" b="1" dirty="0"/>
              <a:t>Assumptions</a:t>
            </a:r>
            <a:r>
              <a:rPr lang="en-US" dirty="0"/>
              <a:t> and </a:t>
            </a:r>
            <a:r>
              <a:rPr lang="en-US" b="1" dirty="0"/>
              <a:t>Framing</a:t>
            </a:r>
            <a:endParaRPr lang="en-US" dirty="0"/>
          </a:p>
          <a:p>
            <a:pPr lvl="1"/>
            <a:r>
              <a:rPr lang="en-US" dirty="0">
                <a:sym typeface="Wingdings" pitchFamily="2" charset="2"/>
              </a:rPr>
              <a:t>Some assumptions about requirements for AI systems (e.g., need for real-time simulation and online learning) are not justified</a:t>
            </a:r>
          </a:p>
          <a:p>
            <a:pPr lvl="1"/>
            <a:r>
              <a:rPr lang="en-US" dirty="0">
                <a:sym typeface="Wingdings" pitchFamily="2" charset="2"/>
              </a:rPr>
              <a:t>Many of the assumptions/framing statement are not particularly novel</a:t>
            </a:r>
          </a:p>
          <a:p>
            <a:r>
              <a:rPr lang="en-US" b="1" dirty="0"/>
              <a:t>Contributions</a:t>
            </a:r>
            <a:endParaRPr lang="en-US" dirty="0"/>
          </a:p>
          <a:p>
            <a:pPr lvl="1"/>
            <a:r>
              <a:rPr lang="en-US" dirty="0"/>
              <a:t>While there are a few interesting directions outlined, much of this paper is a summary of several active research agendas </a:t>
            </a:r>
          </a:p>
          <a:p>
            <a:r>
              <a:rPr lang="en-US" b="1" dirty="0"/>
              <a:t>Evaluation: </a:t>
            </a:r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212493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91A5-427F-D54C-81A2-FB20B9F8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57175"/>
            <a:ext cx="10801350" cy="1325563"/>
          </a:xfrm>
        </p:spPr>
        <p:txBody>
          <a:bodyPr/>
          <a:lstStyle/>
          <a:p>
            <a:r>
              <a:rPr lang="en-US" dirty="0"/>
              <a:t>Summary of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0B66-4F87-5A42-819A-7F602E419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432" y="1420255"/>
            <a:ext cx="11645900" cy="4752975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sz="2400" dirty="0"/>
              <a:t>Which problems are novel?</a:t>
            </a:r>
          </a:p>
          <a:p>
            <a:r>
              <a:rPr lang="en-US" sz="2400" dirty="0"/>
              <a:t>Systems that learn and act continuously in dynamic env.</a:t>
            </a:r>
          </a:p>
          <a:p>
            <a:r>
              <a:rPr lang="en-US" sz="2400" dirty="0"/>
              <a:t>Preserving privacy and security in AI systems</a:t>
            </a:r>
          </a:p>
          <a:p>
            <a:pPr lvl="1"/>
            <a:r>
              <a:rPr lang="en-US" sz="2000" dirty="0"/>
              <a:t>Learning across competing entities</a:t>
            </a:r>
          </a:p>
          <a:p>
            <a:pPr lvl="1"/>
            <a:r>
              <a:rPr lang="en-US" sz="2000" dirty="0"/>
              <a:t>Addressing corrupted or fraudulent data and queries</a:t>
            </a:r>
          </a:p>
          <a:p>
            <a:r>
              <a:rPr lang="en-US" sz="2400" dirty="0"/>
              <a:t>End of Moore’s law and implications on AI hardware</a:t>
            </a:r>
          </a:p>
          <a:p>
            <a:pPr lvl="1"/>
            <a:r>
              <a:rPr lang="en-US" sz="2000" dirty="0"/>
              <a:t>AI hardware’s role in security </a:t>
            </a:r>
          </a:p>
          <a:p>
            <a:r>
              <a:rPr lang="en-US" sz="2400" dirty="0"/>
              <a:t>Ensuring actions taken by AI systems can be explained</a:t>
            </a:r>
          </a:p>
          <a:p>
            <a:r>
              <a:rPr lang="en-US" sz="2400" dirty="0"/>
              <a:t>Managing the compositions of models and software in complex systems</a:t>
            </a:r>
          </a:p>
          <a:p>
            <a:r>
              <a:rPr lang="en-US" sz="2400" dirty="0"/>
              <a:t>Provisioning AI across the cloud and edge boundaries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0E911A-E5F6-FA4D-BA93-9294467F1928}"/>
              </a:ext>
            </a:extLst>
          </p:cNvPr>
          <p:cNvSpPr/>
          <p:nvPr/>
        </p:nvSpPr>
        <p:spPr>
          <a:xfrm>
            <a:off x="774935" y="1927654"/>
            <a:ext cx="420817" cy="42081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3EAF76-5134-D248-ABB0-234CE1EE9EA7}"/>
              </a:ext>
            </a:extLst>
          </p:cNvPr>
          <p:cNvSpPr/>
          <p:nvPr/>
        </p:nvSpPr>
        <p:spPr>
          <a:xfrm>
            <a:off x="774935" y="2535409"/>
            <a:ext cx="420817" cy="4208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7A3217-A340-284A-B613-B5AA8066B42D}"/>
              </a:ext>
            </a:extLst>
          </p:cNvPr>
          <p:cNvSpPr/>
          <p:nvPr/>
        </p:nvSpPr>
        <p:spPr>
          <a:xfrm>
            <a:off x="1235808" y="2937027"/>
            <a:ext cx="347783" cy="3161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66A288-8E7E-274F-8485-CC4984139DF2}"/>
              </a:ext>
            </a:extLst>
          </p:cNvPr>
          <p:cNvSpPr/>
          <p:nvPr/>
        </p:nvSpPr>
        <p:spPr>
          <a:xfrm>
            <a:off x="1235808" y="3202401"/>
            <a:ext cx="347783" cy="3161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A7505-4B39-3947-9F2A-5114D6A7323E}"/>
              </a:ext>
            </a:extLst>
          </p:cNvPr>
          <p:cNvSpPr/>
          <p:nvPr/>
        </p:nvSpPr>
        <p:spPr>
          <a:xfrm>
            <a:off x="1235808" y="4100107"/>
            <a:ext cx="347783" cy="3161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2A7AB5-5085-3749-BE86-7225F536067C}"/>
              </a:ext>
            </a:extLst>
          </p:cNvPr>
          <p:cNvSpPr/>
          <p:nvPr/>
        </p:nvSpPr>
        <p:spPr>
          <a:xfrm>
            <a:off x="774935" y="3679290"/>
            <a:ext cx="420817" cy="4208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2A1078-1D8E-5A4E-AF42-1AA0BFC4A38C}"/>
              </a:ext>
            </a:extLst>
          </p:cNvPr>
          <p:cNvSpPr/>
          <p:nvPr/>
        </p:nvSpPr>
        <p:spPr>
          <a:xfrm>
            <a:off x="774935" y="4557307"/>
            <a:ext cx="420817" cy="4208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A7387C-2B2E-E242-8262-DA17A3D85B79}"/>
              </a:ext>
            </a:extLst>
          </p:cNvPr>
          <p:cNvSpPr/>
          <p:nvPr/>
        </p:nvSpPr>
        <p:spPr>
          <a:xfrm>
            <a:off x="774935" y="5138230"/>
            <a:ext cx="420817" cy="42081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E7486F-F347-E54C-A0B7-0C1F36A89799}"/>
              </a:ext>
            </a:extLst>
          </p:cNvPr>
          <p:cNvSpPr/>
          <p:nvPr/>
        </p:nvSpPr>
        <p:spPr>
          <a:xfrm>
            <a:off x="774935" y="5736421"/>
            <a:ext cx="420817" cy="42081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647D-D7D7-D04C-8C12-F297F2AF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04075-3432-9F4E-BC85-0782C4D66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91087"/>
          </a:xfrm>
        </p:spPr>
        <p:txBody>
          <a:bodyPr>
            <a:normAutofit/>
          </a:bodyPr>
          <a:lstStyle/>
          <a:p>
            <a:r>
              <a:rPr lang="en-US" sz="2400" dirty="0"/>
              <a:t>This reads like a paper written by committee</a:t>
            </a:r>
          </a:p>
          <a:p>
            <a:pPr lvl="1"/>
            <a:r>
              <a:rPr lang="en-US" sz="2000" dirty="0"/>
              <a:t>(… it was)</a:t>
            </a:r>
          </a:p>
          <a:p>
            <a:r>
              <a:rPr lang="en-US" sz="2400" b="1" dirty="0"/>
              <a:t>Lack of focus:</a:t>
            </a:r>
            <a:r>
              <a:rPr lang="en-US" sz="2400" dirty="0"/>
              <a:t> Too many research directions and ideas</a:t>
            </a:r>
          </a:p>
          <a:p>
            <a:r>
              <a:rPr lang="en-US" sz="2400" b="1" dirty="0"/>
              <a:t>Not enough “view”:</a:t>
            </a:r>
          </a:p>
          <a:p>
            <a:pPr lvl="1"/>
            <a:r>
              <a:rPr lang="en-US" sz="2000" dirty="0"/>
              <a:t>Doesn’t really take a controversial stance</a:t>
            </a:r>
          </a:p>
          <a:p>
            <a:pPr lvl="1"/>
            <a:r>
              <a:rPr lang="en-US" sz="2000" dirty="0"/>
              <a:t>it looks more to the present than the future…</a:t>
            </a:r>
            <a:endParaRPr lang="en-US" sz="2000" b="1" dirty="0"/>
          </a:p>
          <a:p>
            <a:r>
              <a:rPr lang="en-US" sz="2400" b="1" dirty="0"/>
              <a:t>Writing is a bit disorganized </a:t>
            </a:r>
          </a:p>
          <a:p>
            <a:pPr lvl="1"/>
            <a:r>
              <a:rPr lang="en-US" sz="2000" dirty="0"/>
              <a:t>Several sections repeat standard motivations about importance of ML</a:t>
            </a:r>
          </a:p>
          <a:p>
            <a:pPr lvl="1"/>
            <a:r>
              <a:rPr lang="en-US" sz="2000" dirty="0"/>
              <a:t>Lifelong learning is injected in a few random places without much discussion</a:t>
            </a:r>
          </a:p>
        </p:txBody>
      </p:sp>
    </p:spTree>
    <p:extLst>
      <p:ext uri="{BB962C8B-B14F-4D97-AF65-F5344CB8AC3E}">
        <p14:creationId xmlns:p14="http://schemas.microsoft.com/office/powerpoint/2010/main" val="150035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0112-7B61-C746-A79D-D61A3099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EB902-FB2E-A440-9C7E-5399BBB0D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0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FFC379-017B-B241-B42E-8E27CB91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Rebuttal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F3AE39-DA4F-7D4C-81E6-18123076B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could the authors address the critic’s concerns?</a:t>
            </a:r>
          </a:p>
          <a:p>
            <a:r>
              <a:rPr lang="en-US" dirty="0"/>
              <a:t>How might the authors have improved the paper?</a:t>
            </a:r>
          </a:p>
          <a:p>
            <a:pPr lvl="1"/>
            <a:r>
              <a:rPr lang="en-US" dirty="0"/>
              <a:t>Technically</a:t>
            </a:r>
          </a:p>
          <a:p>
            <a:pPr lvl="1"/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195419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E171-9F1F-A248-9961-54E8766B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15C8-02DD-D048-B653-9A77D378D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you recommend this paper to a colleague?</a:t>
            </a:r>
          </a:p>
          <a:p>
            <a:endParaRPr lang="en-US" dirty="0"/>
          </a:p>
          <a:p>
            <a:r>
              <a:rPr lang="en-US" dirty="0"/>
              <a:t>Would you recommend this be part of future reading assignments?</a:t>
            </a:r>
          </a:p>
          <a:p>
            <a:endParaRPr lang="en-US" dirty="0"/>
          </a:p>
          <a:p>
            <a:r>
              <a:rPr lang="en-US" dirty="0"/>
              <a:t>Should this be part of the AI-Systems Prelim Exam</a:t>
            </a:r>
          </a:p>
          <a:p>
            <a:pPr lvl="1"/>
            <a:r>
              <a:rPr lang="en-US" dirty="0"/>
              <a:t>Taken by graduate students to begin research in the field</a:t>
            </a:r>
          </a:p>
        </p:txBody>
      </p:sp>
    </p:spTree>
    <p:extLst>
      <p:ext uri="{BB962C8B-B14F-4D97-AF65-F5344CB8AC3E}">
        <p14:creationId xmlns:p14="http://schemas.microsoft.com/office/powerpoint/2010/main" val="417888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2B173-FCAC-3E4C-B634-4840D2DE810F}"/>
              </a:ext>
            </a:extLst>
          </p:cNvPr>
          <p:cNvSpPr/>
          <p:nvPr/>
        </p:nvSpPr>
        <p:spPr>
          <a:xfrm>
            <a:off x="4080063" y="5579761"/>
            <a:ext cx="5306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Verdana" panose="020B0604030504040204" pitchFamily="34" charset="0"/>
              </a:rPr>
              <a:t>https://</a:t>
            </a:r>
            <a:r>
              <a:rPr lang="en-US" sz="24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tinyurl.com</a:t>
            </a:r>
            <a:r>
              <a:rPr lang="en-US" sz="2400" b="1" dirty="0">
                <a:solidFill>
                  <a:srgbClr val="000000"/>
                </a:solidFill>
                <a:latin typeface="Verdana" panose="020B0604030504040204" pitchFamily="34" charset="0"/>
              </a:rPr>
              <a:t>/y66fxtyc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ED998-0D4A-714B-AA72-CF364CE77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78" y="462348"/>
            <a:ext cx="4897121" cy="48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0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92" y="236010"/>
            <a:ext cx="11639550" cy="1325563"/>
          </a:xfrm>
        </p:spPr>
        <p:txBody>
          <a:bodyPr/>
          <a:lstStyle/>
          <a:p>
            <a:r>
              <a:rPr lang="en-US" dirty="0"/>
              <a:t>PhD in Machine Learning from CMU 2013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677334" y="1469399"/>
            <a:ext cx="7979791" cy="1566516"/>
          </a:xfrm>
          <a:prstGeom prst="roundRect">
            <a:avLst/>
          </a:prstGeom>
          <a:solidFill>
            <a:srgbClr val="F79646">
              <a:alpha val="87000"/>
            </a:srgbClr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Light"/>
              <a:ea typeface=""/>
              <a:cs typeface="Gill Sans Light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738076" y="1469399"/>
            <a:ext cx="7979791" cy="1566516"/>
          </a:xfrm>
          <a:prstGeom prst="roundRect">
            <a:avLst/>
          </a:prstGeom>
          <a:solidFill>
            <a:srgbClr val="4F81BD">
              <a:alpha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Scalable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Systems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3738076" y="1469399"/>
            <a:ext cx="4919049" cy="1566516"/>
          </a:xfrm>
          <a:prstGeom prst="roundRect">
            <a:avLst/>
          </a:prstGeom>
          <a:solidFill>
            <a:srgbClr val="8064A2">
              <a:alpha val="79000"/>
            </a:srgbClr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rPr>
              <a:t>Abstractions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1055016" y="3312334"/>
            <a:ext cx="2753666" cy="3372663"/>
            <a:chOff x="304800" y="3429000"/>
            <a:chExt cx="2753666" cy="3372663"/>
          </a:xfrm>
        </p:grpSpPr>
        <p:grpSp>
          <p:nvGrpSpPr>
            <p:cNvPr id="88" name="Group 87"/>
            <p:cNvGrpSpPr/>
            <p:nvPr/>
          </p:nvGrpSpPr>
          <p:grpSpPr>
            <a:xfrm>
              <a:off x="304800" y="3429000"/>
              <a:ext cx="2753666" cy="2462129"/>
              <a:chOff x="294531" y="1641763"/>
              <a:chExt cx="5407769" cy="4835237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240682" y="3124200"/>
                <a:ext cx="0" cy="91440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4742418" y="2403763"/>
                <a:ext cx="0" cy="76200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167179" y="4572000"/>
                <a:ext cx="0" cy="99060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537030" y="3001448"/>
                <a:ext cx="1306860" cy="790063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59782" y="2022763"/>
                <a:ext cx="2701636" cy="682337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3490468" y="2292171"/>
                <a:ext cx="982542" cy="149934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/>
              </a:ln>
              <a:effectLst/>
            </p:spPr>
          </p:cxnSp>
          <p:sp>
            <p:nvSpPr>
              <p:cNvPr id="96" name="Oval 95"/>
              <p:cNvSpPr/>
              <p:nvPr/>
            </p:nvSpPr>
            <p:spPr>
              <a:xfrm>
                <a:off x="821582" y="4038600"/>
                <a:ext cx="838200" cy="838200"/>
              </a:xfrm>
              <a:prstGeom prst="ellipse">
                <a:avLst/>
              </a:prstGeom>
              <a:gradFill rotWithShape="1">
                <a:gsLst>
                  <a:gs pos="0">
                    <a:srgbClr val="F79646">
                      <a:tint val="100000"/>
                      <a:shade val="100000"/>
                      <a:satMod val="130000"/>
                    </a:srgbClr>
                  </a:gs>
                  <a:gs pos="100000">
                    <a:srgbClr val="F79646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Y</a:t>
                </a:r>
                <a:r>
                  <a:rPr kumimoji="0" lang="en-US" sz="8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2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2709979" y="5562600"/>
                <a:ext cx="914400" cy="914400"/>
              </a:xfrm>
              <a:prstGeom prst="ellipse">
                <a:avLst/>
              </a:prstGeom>
              <a:gradFill rotWithShape="1">
                <a:gsLst>
                  <a:gs pos="0">
                    <a:srgbClr val="F79646">
                      <a:tint val="100000"/>
                      <a:shade val="100000"/>
                      <a:satMod val="130000"/>
                    </a:srgbClr>
                  </a:gs>
                  <a:gs pos="100000">
                    <a:srgbClr val="F79646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Y</a:t>
                </a:r>
                <a:r>
                  <a:rPr kumimoji="0" lang="en-US" sz="8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1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4361418" y="3165763"/>
                <a:ext cx="762000" cy="762000"/>
              </a:xfrm>
              <a:prstGeom prst="ellipse">
                <a:avLst/>
              </a:prstGeom>
              <a:gradFill rotWithShape="1">
                <a:gsLst>
                  <a:gs pos="0">
                    <a:srgbClr val="F79646">
                      <a:tint val="100000"/>
                      <a:shade val="100000"/>
                      <a:satMod val="130000"/>
                    </a:srgbClr>
                  </a:gs>
                  <a:gs pos="100000">
                    <a:srgbClr val="F79646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Y</a:t>
                </a:r>
                <a:r>
                  <a:rPr kumimoji="0" lang="en-US" sz="8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3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821582" y="2286000"/>
                <a:ext cx="838200" cy="83820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X</a:t>
                </a:r>
                <a:r>
                  <a:rPr kumimoji="0" lang="en-US" sz="8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2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361418" y="1641763"/>
                <a:ext cx="762000" cy="76200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X</a:t>
                </a:r>
                <a:r>
                  <a:rPr kumimoji="0" lang="en-US" sz="8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3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709979" y="3657600"/>
                <a:ext cx="914400" cy="91440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X</a:t>
                </a:r>
                <a:r>
                  <a:rPr kumimoji="0" lang="en-US" sz="8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"/>
                    <a:cs typeface=""/>
                  </a:rPr>
                  <a:t>1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pic>
            <p:nvPicPr>
              <p:cNvPr id="102" name="Picture 101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8234505">
                <a:off x="3590517" y="2752826"/>
                <a:ext cx="482600" cy="317500"/>
              </a:xfrm>
              <a:prstGeom prst="rect">
                <a:avLst/>
              </a:prstGeom>
            </p:spPr>
          </p:pic>
          <p:pic>
            <p:nvPicPr>
              <p:cNvPr id="103" name="Picture 102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971085">
                <a:off x="2087125" y="3092695"/>
                <a:ext cx="482600" cy="317500"/>
              </a:xfrm>
              <a:prstGeom prst="rect">
                <a:avLst/>
              </a:prstGeom>
            </p:spPr>
          </p:pic>
          <p:pic>
            <p:nvPicPr>
              <p:cNvPr id="104" name="Picture 103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693644">
                <a:off x="2126341" y="1962875"/>
                <a:ext cx="1460500" cy="330200"/>
              </a:xfrm>
              <a:prstGeom prst="rect">
                <a:avLst/>
              </a:prstGeom>
            </p:spPr>
          </p:pic>
          <p:pic>
            <p:nvPicPr>
              <p:cNvPr id="105" name="Picture 104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2500" y="4876800"/>
                <a:ext cx="825500" cy="317500"/>
              </a:xfrm>
              <a:prstGeom prst="rect">
                <a:avLst/>
              </a:prstGeom>
            </p:spPr>
          </p:pic>
          <p:pic>
            <p:nvPicPr>
              <p:cNvPr id="106" name="Picture 105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531" y="3356954"/>
                <a:ext cx="825500" cy="317500"/>
              </a:xfrm>
              <a:prstGeom prst="rect">
                <a:avLst/>
              </a:prstGeom>
            </p:spPr>
          </p:pic>
          <p:pic>
            <p:nvPicPr>
              <p:cNvPr id="107" name="Picture 106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76800" y="2590800"/>
                <a:ext cx="825500" cy="317500"/>
              </a:xfrm>
              <a:prstGeom prst="rect">
                <a:avLst/>
              </a:prstGeom>
            </p:spPr>
          </p:pic>
        </p:grpSp>
        <p:sp>
          <p:nvSpPr>
            <p:cNvPr id="89" name="TextBox 88"/>
            <p:cNvSpPr txBox="1"/>
            <p:nvPr/>
          </p:nvSpPr>
          <p:spPr>
            <a:xfrm>
              <a:off x="549868" y="5970666"/>
              <a:ext cx="22695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cs typeface="Gill Sans Light"/>
                </a:rPr>
                <a:t>Graphical Model </a:t>
              </a:r>
              <a:b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cs typeface="Gill Sans Light"/>
                </a:rPr>
              </a:b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cs typeface="Gill Sans Light"/>
                </a:rPr>
                <a:t>Inference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cs typeface="Gill Sans Ligh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125453" y="3378252"/>
            <a:ext cx="2052372" cy="3296463"/>
            <a:chOff x="3500903" y="3505200"/>
            <a:chExt cx="2052372" cy="3296463"/>
          </a:xfrm>
        </p:grpSpPr>
        <p:grpSp>
          <p:nvGrpSpPr>
            <p:cNvPr id="109" name="Group 108"/>
            <p:cNvGrpSpPr/>
            <p:nvPr/>
          </p:nvGrpSpPr>
          <p:grpSpPr>
            <a:xfrm>
              <a:off x="3500903" y="3505200"/>
              <a:ext cx="2052372" cy="2133600"/>
              <a:chOff x="3394064" y="1447800"/>
              <a:chExt cx="2052372" cy="21336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3949744" y="1887149"/>
                <a:ext cx="914350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3949744" y="3072528"/>
                <a:ext cx="914350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036207" y="2055692"/>
                <a:ext cx="0" cy="8482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3777632" y="2055692"/>
                <a:ext cx="0" cy="84829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115" name="Oval 114"/>
              <p:cNvSpPr/>
              <p:nvPr/>
            </p:nvSpPr>
            <p:spPr bwMode="auto">
              <a:xfrm>
                <a:off x="3605519" y="1718605"/>
                <a:ext cx="344225" cy="337087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-64" charset="0"/>
                  <a:ea typeface=""/>
                  <a:cs typeface="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 bwMode="auto">
              <a:xfrm>
                <a:off x="4864095" y="1718605"/>
                <a:ext cx="344225" cy="337087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-64" charset="0"/>
                  <a:ea typeface=""/>
                  <a:cs typeface="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 bwMode="auto">
              <a:xfrm>
                <a:off x="3605519" y="2903986"/>
                <a:ext cx="344225" cy="337087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-64" charset="0"/>
                  <a:ea typeface=""/>
                  <a:cs typeface="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 bwMode="auto">
              <a:xfrm>
                <a:off x="4864095" y="2903986"/>
                <a:ext cx="344225" cy="337087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-64" charset="0"/>
                  <a:ea typeface=""/>
                  <a:cs typeface="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394064" y="1447800"/>
                <a:ext cx="2052372" cy="2133600"/>
              </a:xfrm>
              <a:prstGeom prst="rect">
                <a:avLst/>
              </a:prstGeom>
              <a:solidFill>
                <a:srgbClr val="FFFFFF">
                  <a:alpha val="74000"/>
                </a:srgbClr>
              </a:solidFill>
              <a:ln w="25400" cap="flat" cmpd="sng" algn="ctr">
                <a:noFill/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sp>
            <p:nvSpPr>
              <p:cNvPr id="120" name="Cross 119"/>
              <p:cNvSpPr/>
              <p:nvPr/>
            </p:nvSpPr>
            <p:spPr>
              <a:xfrm>
                <a:off x="3437224" y="1549806"/>
                <a:ext cx="1939391" cy="1939391"/>
              </a:xfrm>
              <a:prstGeom prst="plus">
                <a:avLst>
                  <a:gd name="adj" fmla="val 34657"/>
                </a:avLst>
              </a:prstGeom>
              <a:gradFill rotWithShape="1">
                <a:gsLst>
                  <a:gs pos="0">
                    <a:srgbClr val="8064A2">
                      <a:tint val="50000"/>
                      <a:satMod val="300000"/>
                    </a:srgbClr>
                  </a:gs>
                  <a:gs pos="35000">
                    <a:srgbClr val="8064A2">
                      <a:tint val="37000"/>
                      <a:satMod val="300000"/>
                    </a:srgbClr>
                  </a:gs>
                  <a:gs pos="100000">
                    <a:srgbClr val="8064A2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605519" y="1718605"/>
                <a:ext cx="1602801" cy="1522468"/>
                <a:chOff x="3605519" y="1718605"/>
                <a:chExt cx="1602801" cy="152246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3949744" y="2479840"/>
                  <a:ext cx="914350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396753" y="2055692"/>
                  <a:ext cx="0" cy="848291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sp>
              <p:nvSpPr>
                <p:cNvPr id="124" name="Oval 123"/>
                <p:cNvSpPr/>
                <p:nvPr/>
              </p:nvSpPr>
              <p:spPr bwMode="auto">
                <a:xfrm>
                  <a:off x="4224640" y="1718605"/>
                  <a:ext cx="344225" cy="337087"/>
                </a:xfrm>
                <a:prstGeom prst="ellipse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itchFamily="-64" charset="0"/>
                    <a:ea typeface=""/>
                    <a:cs typeface=""/>
                  </a:endParaRPr>
                </a:p>
              </p:txBody>
            </p:sp>
            <p:sp>
              <p:nvSpPr>
                <p:cNvPr id="125" name="Oval 124"/>
                <p:cNvSpPr/>
                <p:nvPr/>
              </p:nvSpPr>
              <p:spPr bwMode="auto">
                <a:xfrm>
                  <a:off x="3605519" y="2311296"/>
                  <a:ext cx="344225" cy="337087"/>
                </a:xfrm>
                <a:prstGeom prst="ellipse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itchFamily="-64" charset="0"/>
                    <a:ea typeface=""/>
                    <a:cs typeface=""/>
                  </a:endParaRPr>
                </a:p>
              </p:txBody>
            </p:sp>
            <p:sp>
              <p:nvSpPr>
                <p:cNvPr id="126" name="Oval 125"/>
                <p:cNvSpPr/>
                <p:nvPr/>
              </p:nvSpPr>
              <p:spPr bwMode="auto">
                <a:xfrm>
                  <a:off x="4224640" y="2311296"/>
                  <a:ext cx="344225" cy="33708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504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C0504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C0504D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itchFamily="-64" charset="0"/>
                    <a:ea typeface=""/>
                    <a:cs typeface=""/>
                  </a:endParaRPr>
                </a:p>
              </p:txBody>
            </p:sp>
            <p:sp>
              <p:nvSpPr>
                <p:cNvPr id="127" name="Oval 126"/>
                <p:cNvSpPr/>
                <p:nvPr/>
              </p:nvSpPr>
              <p:spPr bwMode="auto">
                <a:xfrm>
                  <a:off x="4864095" y="2311296"/>
                  <a:ext cx="344225" cy="337087"/>
                </a:xfrm>
                <a:prstGeom prst="ellipse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itchFamily="-64" charset="0"/>
                    <a:ea typeface=""/>
                    <a:cs typeface=""/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 bwMode="auto">
                <a:xfrm>
                  <a:off x="4224640" y="2903986"/>
                  <a:ext cx="344225" cy="337087"/>
                </a:xfrm>
                <a:prstGeom prst="ellipse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itchFamily="-64" charset="0"/>
                    <a:ea typeface=""/>
                    <a:cs typeface=""/>
                  </a:endParaRPr>
                </a:p>
              </p:txBody>
            </p:sp>
          </p:grpSp>
        </p:grpSp>
        <p:sp>
          <p:nvSpPr>
            <p:cNvPr id="110" name="TextBox 109"/>
            <p:cNvSpPr txBox="1"/>
            <p:nvPr/>
          </p:nvSpPr>
          <p:spPr>
            <a:xfrm>
              <a:off x="3916507" y="5970666"/>
              <a:ext cx="12211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cs typeface="Gill Sans Light"/>
                </a:rPr>
                <a:t>Vertex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cs typeface="Gill Sans Light"/>
                </a:rPr>
                <a:t>Program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8875364" y="3624887"/>
            <a:ext cx="2624129" cy="3080713"/>
            <a:chOff x="6115231" y="3720950"/>
            <a:chExt cx="2624129" cy="3080713"/>
          </a:xfrm>
        </p:grpSpPr>
        <p:grpSp>
          <p:nvGrpSpPr>
            <p:cNvPr id="130" name="Group 129"/>
            <p:cNvGrpSpPr/>
            <p:nvPr/>
          </p:nvGrpSpPr>
          <p:grpSpPr>
            <a:xfrm>
              <a:off x="6115231" y="3720950"/>
              <a:ext cx="2624129" cy="1953702"/>
              <a:chOff x="6210873" y="4030229"/>
              <a:chExt cx="3542728" cy="263761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6210873" y="4030229"/>
                <a:ext cx="3542728" cy="2637612"/>
                <a:chOff x="5334001" y="1905000"/>
                <a:chExt cx="3200399" cy="2286000"/>
              </a:xfrm>
            </p:grpSpPr>
            <p:sp>
              <p:nvSpPr>
                <p:cNvPr id="158" name="Rounded Rectangle 157"/>
                <p:cNvSpPr/>
                <p:nvPr/>
              </p:nvSpPr>
              <p:spPr bwMode="auto">
                <a:xfrm>
                  <a:off x="5334001" y="1905000"/>
                  <a:ext cx="1524000" cy="228600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4F81BD">
                        <a:tint val="50000"/>
                        <a:satMod val="300000"/>
                      </a:srgbClr>
                    </a:gs>
                    <a:gs pos="35000">
                      <a:srgbClr val="4F81BD">
                        <a:tint val="37000"/>
                        <a:satMod val="300000"/>
                      </a:srgbClr>
                    </a:gs>
                    <a:gs pos="100000">
                      <a:srgbClr val="4F81BD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rPr>
                    <a:t>Machine 1</a:t>
                  </a:r>
                </a:p>
              </p:txBody>
            </p:sp>
            <p:sp>
              <p:nvSpPr>
                <p:cNvPr id="159" name="Rounded Rectangle 158"/>
                <p:cNvSpPr/>
                <p:nvPr/>
              </p:nvSpPr>
              <p:spPr bwMode="auto">
                <a:xfrm>
                  <a:off x="7010400" y="1905000"/>
                  <a:ext cx="1524000" cy="228600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4F81BD">
                        <a:tint val="50000"/>
                        <a:satMod val="300000"/>
                      </a:srgbClr>
                    </a:gs>
                    <a:gs pos="35000">
                      <a:srgbClr val="4F81BD">
                        <a:tint val="37000"/>
                        <a:satMod val="300000"/>
                      </a:srgbClr>
                    </a:gs>
                    <a:gs pos="100000">
                      <a:srgbClr val="4F81BD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rPr>
                    <a:t>Machine 2</a:t>
                  </a:r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6405447" y="4458041"/>
                <a:ext cx="3209386" cy="2158255"/>
                <a:chOff x="5131959" y="2133600"/>
                <a:chExt cx="3209386" cy="2158255"/>
              </a:xfrm>
            </p:grpSpPr>
            <p:sp>
              <p:nvSpPr>
                <p:cNvPr id="156" name="Freeform 155"/>
                <p:cNvSpPr/>
                <p:nvPr/>
              </p:nvSpPr>
              <p:spPr>
                <a:xfrm>
                  <a:off x="5131959" y="2171831"/>
                  <a:ext cx="1330945" cy="2120024"/>
                </a:xfrm>
                <a:custGeom>
                  <a:avLst/>
                  <a:gdLst>
                    <a:gd name="connsiteX0" fmla="*/ 1330930 w 1330945"/>
                    <a:gd name="connsiteY0" fmla="*/ 1020102 h 2120024"/>
                    <a:gd name="connsiteX1" fmla="*/ 921708 w 1330945"/>
                    <a:gd name="connsiteY1" fmla="*/ 88769 h 2120024"/>
                    <a:gd name="connsiteX2" fmla="*/ 498374 w 1330945"/>
                    <a:gd name="connsiteY2" fmla="*/ 74658 h 2120024"/>
                    <a:gd name="connsiteX3" fmla="*/ 427819 w 1330945"/>
                    <a:gd name="connsiteY3" fmla="*/ 413325 h 2120024"/>
                    <a:gd name="connsiteX4" fmla="*/ 710041 w 1330945"/>
                    <a:gd name="connsiteY4" fmla="*/ 766102 h 2120024"/>
                    <a:gd name="connsiteX5" fmla="*/ 357263 w 1330945"/>
                    <a:gd name="connsiteY5" fmla="*/ 540325 h 2120024"/>
                    <a:gd name="connsiteX6" fmla="*/ 32708 w 1330945"/>
                    <a:gd name="connsiteY6" fmla="*/ 639102 h 2120024"/>
                    <a:gd name="connsiteX7" fmla="*/ 75041 w 1330945"/>
                    <a:gd name="connsiteY7" fmla="*/ 991880 h 2120024"/>
                    <a:gd name="connsiteX8" fmla="*/ 597152 w 1330945"/>
                    <a:gd name="connsiteY8" fmla="*/ 1062436 h 2120024"/>
                    <a:gd name="connsiteX9" fmla="*/ 159708 w 1330945"/>
                    <a:gd name="connsiteY9" fmla="*/ 1217658 h 2120024"/>
                    <a:gd name="connsiteX10" fmla="*/ 46819 w 1330945"/>
                    <a:gd name="connsiteY10" fmla="*/ 1570436 h 2120024"/>
                    <a:gd name="connsiteX11" fmla="*/ 413708 w 1330945"/>
                    <a:gd name="connsiteY11" fmla="*/ 1683325 h 2120024"/>
                    <a:gd name="connsiteX12" fmla="*/ 738263 w 1330945"/>
                    <a:gd name="connsiteY12" fmla="*/ 1288213 h 2120024"/>
                    <a:gd name="connsiteX13" fmla="*/ 470152 w 1330945"/>
                    <a:gd name="connsiteY13" fmla="*/ 1796213 h 2120024"/>
                    <a:gd name="connsiteX14" fmla="*/ 583041 w 1330945"/>
                    <a:gd name="connsiteY14" fmla="*/ 2036102 h 2120024"/>
                    <a:gd name="connsiteX15" fmla="*/ 935819 w 1330945"/>
                    <a:gd name="connsiteY15" fmla="*/ 2036102 h 2120024"/>
                    <a:gd name="connsiteX16" fmla="*/ 1330930 w 1330945"/>
                    <a:gd name="connsiteY16" fmla="*/ 1020102 h 2120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30945" h="2120024">
                      <a:moveTo>
                        <a:pt x="1330930" y="1020102"/>
                      </a:moveTo>
                      <a:cubicBezTo>
                        <a:pt x="1328578" y="695547"/>
                        <a:pt x="1060467" y="246343"/>
                        <a:pt x="921708" y="88769"/>
                      </a:cubicBezTo>
                      <a:cubicBezTo>
                        <a:pt x="782949" y="-68805"/>
                        <a:pt x="580689" y="20565"/>
                        <a:pt x="498374" y="74658"/>
                      </a:cubicBezTo>
                      <a:cubicBezTo>
                        <a:pt x="416059" y="128751"/>
                        <a:pt x="392541" y="298084"/>
                        <a:pt x="427819" y="413325"/>
                      </a:cubicBezTo>
                      <a:cubicBezTo>
                        <a:pt x="463097" y="528566"/>
                        <a:pt x="721800" y="744935"/>
                        <a:pt x="710041" y="766102"/>
                      </a:cubicBezTo>
                      <a:cubicBezTo>
                        <a:pt x="698282" y="787269"/>
                        <a:pt x="470152" y="561492"/>
                        <a:pt x="357263" y="540325"/>
                      </a:cubicBezTo>
                      <a:cubicBezTo>
                        <a:pt x="244374" y="519158"/>
                        <a:pt x="79745" y="563843"/>
                        <a:pt x="32708" y="639102"/>
                      </a:cubicBezTo>
                      <a:cubicBezTo>
                        <a:pt x="-14329" y="714361"/>
                        <a:pt x="-19033" y="921324"/>
                        <a:pt x="75041" y="991880"/>
                      </a:cubicBezTo>
                      <a:cubicBezTo>
                        <a:pt x="169115" y="1062436"/>
                        <a:pt x="583041" y="1024806"/>
                        <a:pt x="597152" y="1062436"/>
                      </a:cubicBezTo>
                      <a:cubicBezTo>
                        <a:pt x="611263" y="1100066"/>
                        <a:pt x="251430" y="1132991"/>
                        <a:pt x="159708" y="1217658"/>
                      </a:cubicBezTo>
                      <a:cubicBezTo>
                        <a:pt x="67986" y="1302325"/>
                        <a:pt x="4486" y="1492825"/>
                        <a:pt x="46819" y="1570436"/>
                      </a:cubicBezTo>
                      <a:cubicBezTo>
                        <a:pt x="89152" y="1648047"/>
                        <a:pt x="298467" y="1730362"/>
                        <a:pt x="413708" y="1683325"/>
                      </a:cubicBezTo>
                      <a:cubicBezTo>
                        <a:pt x="528949" y="1636288"/>
                        <a:pt x="728856" y="1269398"/>
                        <a:pt x="738263" y="1288213"/>
                      </a:cubicBezTo>
                      <a:cubicBezTo>
                        <a:pt x="747670" y="1307028"/>
                        <a:pt x="496022" y="1671565"/>
                        <a:pt x="470152" y="1796213"/>
                      </a:cubicBezTo>
                      <a:cubicBezTo>
                        <a:pt x="444282" y="1920861"/>
                        <a:pt x="505430" y="1996121"/>
                        <a:pt x="583041" y="2036102"/>
                      </a:cubicBezTo>
                      <a:cubicBezTo>
                        <a:pt x="660652" y="2076083"/>
                        <a:pt x="811171" y="2203084"/>
                        <a:pt x="935819" y="2036102"/>
                      </a:cubicBezTo>
                      <a:cubicBezTo>
                        <a:pt x="1060467" y="1869121"/>
                        <a:pt x="1333282" y="1344657"/>
                        <a:pt x="1330930" y="1020102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79646">
                        <a:tint val="50000"/>
                        <a:satMod val="300000"/>
                      </a:srgbClr>
                    </a:gs>
                    <a:gs pos="35000">
                      <a:srgbClr val="F79646">
                        <a:tint val="37000"/>
                        <a:satMod val="300000"/>
                      </a:srgbClr>
                    </a:gs>
                    <a:gs pos="100000">
                      <a:srgbClr val="F7964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F7964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endParaRPr>
                </a:p>
              </p:txBody>
            </p:sp>
            <p:sp>
              <p:nvSpPr>
                <p:cNvPr id="157" name="Freeform 156"/>
                <p:cNvSpPr/>
                <p:nvPr/>
              </p:nvSpPr>
              <p:spPr>
                <a:xfrm flipH="1">
                  <a:off x="7010400" y="2133600"/>
                  <a:ext cx="1330945" cy="2120024"/>
                </a:xfrm>
                <a:custGeom>
                  <a:avLst/>
                  <a:gdLst>
                    <a:gd name="connsiteX0" fmla="*/ 1330930 w 1330945"/>
                    <a:gd name="connsiteY0" fmla="*/ 1020102 h 2120024"/>
                    <a:gd name="connsiteX1" fmla="*/ 921708 w 1330945"/>
                    <a:gd name="connsiteY1" fmla="*/ 88769 h 2120024"/>
                    <a:gd name="connsiteX2" fmla="*/ 498374 w 1330945"/>
                    <a:gd name="connsiteY2" fmla="*/ 74658 h 2120024"/>
                    <a:gd name="connsiteX3" fmla="*/ 427819 w 1330945"/>
                    <a:gd name="connsiteY3" fmla="*/ 413325 h 2120024"/>
                    <a:gd name="connsiteX4" fmla="*/ 710041 w 1330945"/>
                    <a:gd name="connsiteY4" fmla="*/ 766102 h 2120024"/>
                    <a:gd name="connsiteX5" fmla="*/ 357263 w 1330945"/>
                    <a:gd name="connsiteY5" fmla="*/ 540325 h 2120024"/>
                    <a:gd name="connsiteX6" fmla="*/ 32708 w 1330945"/>
                    <a:gd name="connsiteY6" fmla="*/ 639102 h 2120024"/>
                    <a:gd name="connsiteX7" fmla="*/ 75041 w 1330945"/>
                    <a:gd name="connsiteY7" fmla="*/ 991880 h 2120024"/>
                    <a:gd name="connsiteX8" fmla="*/ 597152 w 1330945"/>
                    <a:gd name="connsiteY8" fmla="*/ 1062436 h 2120024"/>
                    <a:gd name="connsiteX9" fmla="*/ 159708 w 1330945"/>
                    <a:gd name="connsiteY9" fmla="*/ 1217658 h 2120024"/>
                    <a:gd name="connsiteX10" fmla="*/ 46819 w 1330945"/>
                    <a:gd name="connsiteY10" fmla="*/ 1570436 h 2120024"/>
                    <a:gd name="connsiteX11" fmla="*/ 413708 w 1330945"/>
                    <a:gd name="connsiteY11" fmla="*/ 1683325 h 2120024"/>
                    <a:gd name="connsiteX12" fmla="*/ 738263 w 1330945"/>
                    <a:gd name="connsiteY12" fmla="*/ 1288213 h 2120024"/>
                    <a:gd name="connsiteX13" fmla="*/ 470152 w 1330945"/>
                    <a:gd name="connsiteY13" fmla="*/ 1796213 h 2120024"/>
                    <a:gd name="connsiteX14" fmla="*/ 583041 w 1330945"/>
                    <a:gd name="connsiteY14" fmla="*/ 2036102 h 2120024"/>
                    <a:gd name="connsiteX15" fmla="*/ 935819 w 1330945"/>
                    <a:gd name="connsiteY15" fmla="*/ 2036102 h 2120024"/>
                    <a:gd name="connsiteX16" fmla="*/ 1330930 w 1330945"/>
                    <a:gd name="connsiteY16" fmla="*/ 1020102 h 2120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30945" h="2120024">
                      <a:moveTo>
                        <a:pt x="1330930" y="1020102"/>
                      </a:moveTo>
                      <a:cubicBezTo>
                        <a:pt x="1328578" y="695547"/>
                        <a:pt x="1060467" y="246343"/>
                        <a:pt x="921708" y="88769"/>
                      </a:cubicBezTo>
                      <a:cubicBezTo>
                        <a:pt x="782949" y="-68805"/>
                        <a:pt x="580689" y="20565"/>
                        <a:pt x="498374" y="74658"/>
                      </a:cubicBezTo>
                      <a:cubicBezTo>
                        <a:pt x="416059" y="128751"/>
                        <a:pt x="392541" y="298084"/>
                        <a:pt x="427819" y="413325"/>
                      </a:cubicBezTo>
                      <a:cubicBezTo>
                        <a:pt x="463097" y="528566"/>
                        <a:pt x="721800" y="744935"/>
                        <a:pt x="710041" y="766102"/>
                      </a:cubicBezTo>
                      <a:cubicBezTo>
                        <a:pt x="698282" y="787269"/>
                        <a:pt x="470152" y="561492"/>
                        <a:pt x="357263" y="540325"/>
                      </a:cubicBezTo>
                      <a:cubicBezTo>
                        <a:pt x="244374" y="519158"/>
                        <a:pt x="79745" y="563843"/>
                        <a:pt x="32708" y="639102"/>
                      </a:cubicBezTo>
                      <a:cubicBezTo>
                        <a:pt x="-14329" y="714361"/>
                        <a:pt x="-19033" y="921324"/>
                        <a:pt x="75041" y="991880"/>
                      </a:cubicBezTo>
                      <a:cubicBezTo>
                        <a:pt x="169115" y="1062436"/>
                        <a:pt x="583041" y="1024806"/>
                        <a:pt x="597152" y="1062436"/>
                      </a:cubicBezTo>
                      <a:cubicBezTo>
                        <a:pt x="611263" y="1100066"/>
                        <a:pt x="251430" y="1132991"/>
                        <a:pt x="159708" y="1217658"/>
                      </a:cubicBezTo>
                      <a:cubicBezTo>
                        <a:pt x="67986" y="1302325"/>
                        <a:pt x="4486" y="1492825"/>
                        <a:pt x="46819" y="1570436"/>
                      </a:cubicBezTo>
                      <a:cubicBezTo>
                        <a:pt x="89152" y="1648047"/>
                        <a:pt x="298467" y="1730362"/>
                        <a:pt x="413708" y="1683325"/>
                      </a:cubicBezTo>
                      <a:cubicBezTo>
                        <a:pt x="528949" y="1636288"/>
                        <a:pt x="728856" y="1269398"/>
                        <a:pt x="738263" y="1288213"/>
                      </a:cubicBezTo>
                      <a:cubicBezTo>
                        <a:pt x="747670" y="1307028"/>
                        <a:pt x="496022" y="1671565"/>
                        <a:pt x="470152" y="1796213"/>
                      </a:cubicBezTo>
                      <a:cubicBezTo>
                        <a:pt x="444282" y="1920861"/>
                        <a:pt x="505430" y="1996121"/>
                        <a:pt x="583041" y="2036102"/>
                      </a:cubicBezTo>
                      <a:cubicBezTo>
                        <a:pt x="660652" y="2076083"/>
                        <a:pt x="811171" y="2203084"/>
                        <a:pt x="935819" y="2036102"/>
                      </a:cubicBezTo>
                      <a:cubicBezTo>
                        <a:pt x="1060467" y="1869121"/>
                        <a:pt x="1333282" y="1344657"/>
                        <a:pt x="1330930" y="1020102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79646">
                        <a:tint val="50000"/>
                        <a:satMod val="300000"/>
                      </a:srgbClr>
                    </a:gs>
                    <a:gs pos="35000">
                      <a:srgbClr val="F79646">
                        <a:tint val="37000"/>
                        <a:satMod val="300000"/>
                      </a:srgbClr>
                    </a:gs>
                    <a:gs pos="100000">
                      <a:srgbClr val="F7964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F7964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endParaRPr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6491641" y="4686154"/>
                <a:ext cx="3026571" cy="1729778"/>
                <a:chOff x="5218153" y="3047513"/>
                <a:chExt cx="3026571" cy="1729778"/>
              </a:xfrm>
            </p:grpSpPr>
            <p:cxnSp>
              <p:nvCxnSpPr>
                <p:cNvPr id="135" name="Straight Connector 134"/>
                <p:cNvCxnSpPr/>
                <p:nvPr/>
              </p:nvCxnSpPr>
              <p:spPr>
                <a:xfrm flipH="1">
                  <a:off x="6096000" y="3886200"/>
                  <a:ext cx="1219201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C0504D"/>
                  </a:solidFill>
                  <a:prstDash val="sysDash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grpSp>
              <p:nvGrpSpPr>
                <p:cNvPr id="136" name="Group 135"/>
                <p:cNvGrpSpPr/>
                <p:nvPr/>
              </p:nvGrpSpPr>
              <p:grpSpPr>
                <a:xfrm rot="17326417">
                  <a:off x="4939742" y="3325924"/>
                  <a:ext cx="1673645" cy="1116823"/>
                  <a:chOff x="6059410" y="2590800"/>
                  <a:chExt cx="1396751" cy="932051"/>
                </a:xfrm>
              </p:grpSpPr>
              <p:cxnSp>
                <p:nvCxnSpPr>
                  <p:cNvPr id="147" name="Straight Connector 146"/>
                  <p:cNvCxnSpPr/>
                  <p:nvPr/>
                </p:nvCxnSpPr>
                <p:spPr>
                  <a:xfrm>
                    <a:off x="6427354" y="2968491"/>
                    <a:ext cx="274911" cy="229156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cxnSp>
                <p:nvCxnSpPr>
                  <p:cNvPr id="148" name="Straight Connector 147"/>
                  <p:cNvCxnSpPr/>
                  <p:nvPr/>
                </p:nvCxnSpPr>
                <p:spPr>
                  <a:xfrm flipV="1">
                    <a:off x="6971673" y="2968491"/>
                    <a:ext cx="295302" cy="229156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cxnSp>
                <p:nvCxnSpPr>
                  <p:cNvPr id="149" name="Straight Connector 148"/>
                  <p:cNvCxnSpPr/>
                  <p:nvPr/>
                </p:nvCxnSpPr>
                <p:spPr>
                  <a:xfrm flipH="1">
                    <a:off x="6836969" y="2812445"/>
                    <a:ext cx="1" cy="329406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cxnSp>
                <p:nvCxnSpPr>
                  <p:cNvPr id="150" name="Straight Connector 149"/>
                  <p:cNvCxnSpPr/>
                  <p:nvPr/>
                </p:nvCxnSpPr>
                <p:spPr>
                  <a:xfrm rot="4273583" flipV="1">
                    <a:off x="6413680" y="3165610"/>
                    <a:ext cx="100163" cy="351901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sp>
                <p:nvSpPr>
                  <p:cNvPr id="151" name="Oval 150"/>
                  <p:cNvSpPr/>
                  <p:nvPr/>
                </p:nvSpPr>
                <p:spPr>
                  <a:xfrm>
                    <a:off x="6646469" y="3141851"/>
                    <a:ext cx="381000" cy="3810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0504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C0504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6726147" y="2590800"/>
                    <a:ext cx="221645" cy="221645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25400" cap="flat" cmpd="sng" algn="ctr">
                    <a:solidFill>
                      <a:sysClr val="windowText" lastClr="000000">
                        <a:shade val="50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6059410" y="3239947"/>
                    <a:ext cx="221645" cy="221645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25400" cap="flat" cmpd="sng" algn="ctr">
                    <a:solidFill>
                      <a:sysClr val="windowText" lastClr="000000">
                        <a:shade val="50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  <p:sp>
                <p:nvSpPr>
                  <p:cNvPr id="154" name="Oval 153"/>
                  <p:cNvSpPr/>
                  <p:nvPr/>
                </p:nvSpPr>
                <p:spPr>
                  <a:xfrm>
                    <a:off x="6238168" y="2779305"/>
                    <a:ext cx="221645" cy="221645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25400" cap="flat" cmpd="sng" algn="ctr">
                    <a:solidFill>
                      <a:sysClr val="windowText" lastClr="000000">
                        <a:shade val="50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  <p:sp>
                <p:nvSpPr>
                  <p:cNvPr id="155" name="Oval 154"/>
                  <p:cNvSpPr/>
                  <p:nvPr/>
                </p:nvSpPr>
                <p:spPr>
                  <a:xfrm>
                    <a:off x="7234516" y="2779305"/>
                    <a:ext cx="221645" cy="221645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25400" cap="flat" cmpd="sng" algn="ctr">
                    <a:solidFill>
                      <a:sysClr val="windowText" lastClr="000000">
                        <a:shade val="50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</p:grpSp>
            <p:grpSp>
              <p:nvGrpSpPr>
                <p:cNvPr id="137" name="Group 136"/>
                <p:cNvGrpSpPr/>
                <p:nvPr/>
              </p:nvGrpSpPr>
              <p:grpSpPr>
                <a:xfrm rot="6741626">
                  <a:off x="6802960" y="3335528"/>
                  <a:ext cx="1684199" cy="1199328"/>
                  <a:chOff x="6078973" y="2521945"/>
                  <a:chExt cx="1405559" cy="1000906"/>
                </a:xfrm>
              </p:grpSpPr>
              <p:cxnSp>
                <p:nvCxnSpPr>
                  <p:cNvPr id="138" name="Straight Connector 137"/>
                  <p:cNvCxnSpPr/>
                  <p:nvPr/>
                </p:nvCxnSpPr>
                <p:spPr>
                  <a:xfrm rot="14858374" flipH="1">
                    <a:off x="6401094" y="2995880"/>
                    <a:ext cx="372728" cy="94957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rot="14858374">
                    <a:off x="7071201" y="2863071"/>
                    <a:ext cx="124618" cy="40125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rot="14858374" flipH="1" flipV="1">
                    <a:off x="6697830" y="2836804"/>
                    <a:ext cx="343502" cy="211832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 rot="14858374" flipH="1">
                    <a:off x="6396221" y="3164700"/>
                    <a:ext cx="154644" cy="310356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sp>
                <p:nvSpPr>
                  <p:cNvPr id="142" name="Oval 141"/>
                  <p:cNvSpPr/>
                  <p:nvPr/>
                </p:nvSpPr>
                <p:spPr>
                  <a:xfrm>
                    <a:off x="6646469" y="3141851"/>
                    <a:ext cx="381000" cy="3810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0504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C0504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  <p:sp>
                <p:nvSpPr>
                  <p:cNvPr id="143" name="Oval 142"/>
                  <p:cNvSpPr/>
                  <p:nvPr/>
                </p:nvSpPr>
                <p:spPr>
                  <a:xfrm>
                    <a:off x="6791371" y="2521945"/>
                    <a:ext cx="221645" cy="221645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25400" cap="flat" cmpd="sng" algn="ctr">
                    <a:solidFill>
                      <a:sysClr val="windowText" lastClr="000000">
                        <a:shade val="50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  <p:sp>
                <p:nvSpPr>
                  <p:cNvPr id="144" name="Oval 143"/>
                  <p:cNvSpPr/>
                  <p:nvPr/>
                </p:nvSpPr>
                <p:spPr>
                  <a:xfrm>
                    <a:off x="6078973" y="3196582"/>
                    <a:ext cx="221645" cy="221645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25400" cap="flat" cmpd="sng" algn="ctr">
                    <a:solidFill>
                      <a:sysClr val="windowText" lastClr="000000">
                        <a:shade val="50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  <p:sp>
                <p:nvSpPr>
                  <p:cNvPr id="145" name="Oval 144"/>
                  <p:cNvSpPr/>
                  <p:nvPr/>
                </p:nvSpPr>
                <p:spPr>
                  <a:xfrm>
                    <a:off x="6283465" y="2699884"/>
                    <a:ext cx="221645" cy="221645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25400" cap="flat" cmpd="sng" algn="ctr">
                    <a:solidFill>
                      <a:sysClr val="windowText" lastClr="000000">
                        <a:shade val="50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  <p:sp>
                <p:nvSpPr>
                  <p:cNvPr id="146" name="Oval 145"/>
                  <p:cNvSpPr/>
                  <p:nvPr/>
                </p:nvSpPr>
                <p:spPr>
                  <a:xfrm>
                    <a:off x="7262887" y="2740563"/>
                    <a:ext cx="221645" cy="221645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25400" cap="flat" cmpd="sng" algn="ctr">
                    <a:solidFill>
                      <a:sysClr val="windowText" lastClr="000000">
                        <a:shade val="50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ill Sans Light"/>
                      <a:ea typeface=""/>
                      <a:cs typeface="Gill Sans Light"/>
                    </a:endParaRPr>
                  </a:p>
                </p:txBody>
              </p:sp>
            </p:grpSp>
          </p:grpSp>
        </p:grpSp>
        <p:sp>
          <p:nvSpPr>
            <p:cNvPr id="131" name="TextBox 130"/>
            <p:cNvSpPr txBox="1"/>
            <p:nvPr/>
          </p:nvSpPr>
          <p:spPr>
            <a:xfrm>
              <a:off x="6172204" y="5970666"/>
              <a:ext cx="24564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cs typeface="Gill Sans Light"/>
                </a:rPr>
                <a:t>GraphLab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cs typeface="Gill Sans Light"/>
                </a:rPr>
                <a:t>/</a:t>
              </a: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cs typeface="Gill Sans Light"/>
                </a:rPr>
                <a:t>GraphX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Light"/>
                <a:cs typeface="Gill Sans Light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Light"/>
                  <a:cs typeface="Gill Sans Light"/>
                </a:rPr>
                <a:t>System</a:t>
              </a:r>
            </a:p>
          </p:txBody>
        </p:sp>
      </p:grpSp>
      <p:sp>
        <p:nvSpPr>
          <p:cNvPr id="85" name="Rectangle 84"/>
          <p:cNvSpPr/>
          <p:nvPr/>
        </p:nvSpPr>
        <p:spPr>
          <a:xfrm>
            <a:off x="764189" y="165249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Gill Sans Light"/>
                <a:cs typeface="Gill Sans Light"/>
              </a:rPr>
              <a:t>Machine</a:t>
            </a:r>
            <a:br>
              <a:rPr lang="en-US" sz="3600" dirty="0">
                <a:solidFill>
                  <a:prstClr val="white"/>
                </a:solidFill>
                <a:latin typeface="Gill Sans Light"/>
                <a:cs typeface="Gill Sans Light"/>
              </a:rPr>
            </a:br>
            <a:r>
              <a:rPr lang="en-US" sz="3600" dirty="0">
                <a:solidFill>
                  <a:prstClr val="white"/>
                </a:solidFill>
                <a:latin typeface="Gill Sans Light"/>
                <a:cs typeface="Gill Sans Light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68398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996034"/>
          </a:xfrm>
        </p:spPr>
        <p:txBody>
          <a:bodyPr/>
          <a:lstStyle/>
          <a:p>
            <a:r>
              <a:rPr lang="en-US" dirty="0"/>
              <a:t>Machine learning community</a:t>
            </a:r>
            <a:br>
              <a:rPr lang="en-US" dirty="0"/>
            </a:br>
            <a:r>
              <a:rPr lang="en-US" dirty="0"/>
              <a:t>has had an evolving focus on AI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518" y="3450912"/>
            <a:ext cx="1435008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2009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66027" y="3450912"/>
            <a:ext cx="1435008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/>
              <a:t>2019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2169526" y="3835633"/>
            <a:ext cx="76965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2164" y="2496805"/>
            <a:ext cx="199766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Fast</a:t>
            </a:r>
          </a:p>
          <a:p>
            <a:pPr algn="ctr"/>
            <a:r>
              <a:rPr lang="en-US" sz="2800" dirty="0"/>
              <a:t>Algorithms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51844" y="4125645"/>
            <a:ext cx="152798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ML for</a:t>
            </a:r>
          </a:p>
          <a:p>
            <a:pPr algn="ctr"/>
            <a:r>
              <a:rPr lang="en-US" sz="2800" dirty="0"/>
              <a:t>Systems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2914" y="2466027"/>
            <a:ext cx="202972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Distributed</a:t>
            </a:r>
          </a:p>
          <a:p>
            <a:pPr algn="ctr"/>
            <a:r>
              <a:rPr lang="en-US" sz="2800" dirty="0"/>
              <a:t>Algorithms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9114" y="2466027"/>
            <a:ext cx="2770310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Deep Learning</a:t>
            </a:r>
          </a:p>
          <a:p>
            <a:pPr algn="ctr"/>
            <a:r>
              <a:rPr lang="en-US" sz="2800" dirty="0"/>
              <a:t>Frameworks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169526" y="5529536"/>
            <a:ext cx="8520550" cy="830997"/>
            <a:chOff x="2169526" y="5529536"/>
            <a:chExt cx="8520550" cy="830997"/>
          </a:xfrm>
        </p:grpSpPr>
        <p:sp>
          <p:nvSpPr>
            <p:cNvPr id="18" name="TextBox 17"/>
            <p:cNvSpPr txBox="1"/>
            <p:nvPr/>
          </p:nvSpPr>
          <p:spPr>
            <a:xfrm>
              <a:off x="8496847" y="5529536"/>
              <a:ext cx="2193229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Integration of</a:t>
              </a:r>
            </a:p>
            <a:p>
              <a:r>
                <a:rPr lang="en-US" sz="2400" dirty="0"/>
                <a:t>Communities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169526" y="5945034"/>
              <a:ext cx="609248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301584" y="4131768"/>
            <a:ext cx="3342582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Frameworks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B0ADB4-9CC0-E84C-BFA6-E787D99D9DCE}"/>
              </a:ext>
            </a:extLst>
          </p:cNvPr>
          <p:cNvSpPr txBox="1"/>
          <p:nvPr/>
        </p:nvSpPr>
        <p:spPr>
          <a:xfrm>
            <a:off x="9235559" y="4125645"/>
            <a:ext cx="1527982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RL for</a:t>
            </a:r>
          </a:p>
          <a:p>
            <a:pPr algn="ctr"/>
            <a:r>
              <a:rPr lang="en-US" sz="2800" dirty="0"/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2542504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4A709-075E-7348-B0F7-38B9E4F1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Waves of AI Research &amp; Connection to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AE4067-9FFD-AA47-B6A4-0E225F9C8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325563"/>
            <a:ext cx="11186160" cy="6736080"/>
          </a:xfrm>
        </p:spPr>
        <p:txBody>
          <a:bodyPr>
            <a:normAutofit/>
          </a:bodyPr>
          <a:lstStyle/>
          <a:p>
            <a:r>
              <a:rPr lang="en-US" sz="2000" b="1" dirty="0"/>
              <a:t>1950 to 1974:</a:t>
            </a:r>
            <a:r>
              <a:rPr lang="en-US" sz="2000" dirty="0"/>
              <a:t> </a:t>
            </a:r>
            <a:r>
              <a:rPr lang="en-US" sz="2000" i="1" dirty="0"/>
              <a:t>Birth of AI</a:t>
            </a:r>
          </a:p>
          <a:p>
            <a:pPr lvl="1"/>
            <a:r>
              <a:rPr lang="en-US" sz="1800" dirty="0"/>
              <a:t>1951 Marvin Minsky builds first neural network machine (SNARC)</a:t>
            </a:r>
            <a:endParaRPr lang="en-US" sz="1800" i="1" dirty="0"/>
          </a:p>
          <a:p>
            <a:r>
              <a:rPr lang="en-US" sz="2000" b="1" dirty="0"/>
              <a:t>1974 to 1980: </a:t>
            </a:r>
            <a:r>
              <a:rPr lang="en-US" sz="2000" i="1" dirty="0"/>
              <a:t>First AI Winter</a:t>
            </a:r>
          </a:p>
          <a:p>
            <a:pPr lvl="1"/>
            <a:r>
              <a:rPr lang="en-US" sz="1800" dirty="0"/>
              <a:t>Limited processing power and data</a:t>
            </a:r>
          </a:p>
          <a:p>
            <a:r>
              <a:rPr lang="en-US" sz="2000" b="1" dirty="0"/>
              <a:t>1980 to 1987:</a:t>
            </a:r>
            <a:r>
              <a:rPr lang="en-US" sz="2000" dirty="0"/>
              <a:t> </a:t>
            </a:r>
            <a:r>
              <a:rPr lang="en-US" sz="2000" i="1" dirty="0"/>
              <a:t>Second Wave of AI</a:t>
            </a:r>
          </a:p>
          <a:p>
            <a:pPr lvl="1"/>
            <a:r>
              <a:rPr lang="en-US" sz="1800" dirty="0"/>
              <a:t>XCON (AI for Systems) for DEC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/>
              <a:t>saves $40M annually </a:t>
            </a:r>
          </a:p>
          <a:p>
            <a:r>
              <a:rPr lang="en-US" sz="2000" b="1" dirty="0"/>
              <a:t>1987 to 1993: </a:t>
            </a:r>
            <a:r>
              <a:rPr lang="en-US" sz="2000" i="1" dirty="0"/>
              <a:t>Second AI Winter</a:t>
            </a:r>
          </a:p>
          <a:p>
            <a:pPr lvl="1"/>
            <a:r>
              <a:rPr lang="en-US" sz="1800" dirty="0"/>
              <a:t>Collapse of the AI Hardware Market</a:t>
            </a:r>
          </a:p>
          <a:p>
            <a:r>
              <a:rPr lang="en-US" sz="2000" b="1" dirty="0"/>
              <a:t>1993 to 2011: </a:t>
            </a:r>
            <a:r>
              <a:rPr lang="en-US" sz="2000" i="1" dirty="0"/>
              <a:t>AI Goes Stealth Mode (aka Machine Learning)</a:t>
            </a:r>
          </a:p>
          <a:p>
            <a:pPr lvl="1"/>
            <a:r>
              <a:rPr lang="en-US" sz="1800" i="1" dirty="0"/>
              <a:t>Confluence of ideas + compute + data </a:t>
            </a:r>
            <a:r>
              <a:rPr lang="en-US" sz="1800" i="1" dirty="0">
                <a:sym typeface="Wingdings" pitchFamily="2" charset="2"/>
              </a:rPr>
              <a:t> AI starts to work but we call it ML</a:t>
            </a:r>
            <a:endParaRPr lang="en-US" sz="1800" i="1" dirty="0"/>
          </a:p>
          <a:p>
            <a:r>
              <a:rPr lang="en-US" sz="2000" b="1" dirty="0"/>
              <a:t>2011 to 2019: </a:t>
            </a:r>
            <a:r>
              <a:rPr lang="en-US" sz="2000" i="1" dirty="0"/>
              <a:t>Third Wave (AI Goes Deep)</a:t>
            </a:r>
          </a:p>
          <a:p>
            <a:pPr lvl="1"/>
            <a:r>
              <a:rPr lang="en-US" sz="1800" i="1" dirty="0"/>
              <a:t>Compute + data + abstractions </a:t>
            </a:r>
            <a:r>
              <a:rPr lang="en-US" sz="1800" i="1" dirty="0">
                <a:sym typeface="Wingdings" pitchFamily="2" charset="2"/>
              </a:rPr>
              <a:t> Emergence of AI developers </a:t>
            </a:r>
          </a:p>
        </p:txBody>
      </p:sp>
    </p:spTree>
    <p:extLst>
      <p:ext uri="{BB962C8B-B14F-4D97-AF65-F5344CB8AC3E}">
        <p14:creationId xmlns:p14="http://schemas.microsoft.com/office/powerpoint/2010/main" val="41037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38309</TotalTime>
  <Words>2826</Words>
  <Application>Microsoft Macintosh PowerPoint</Application>
  <PresentationFormat>Widescreen</PresentationFormat>
  <Paragraphs>562</Paragraphs>
  <Slides>66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Aharoni</vt:lpstr>
      <vt:lpstr>Arial</vt:lpstr>
      <vt:lpstr>Calibri</vt:lpstr>
      <vt:lpstr>Century Gothic</vt:lpstr>
      <vt:lpstr>Corbel</vt:lpstr>
      <vt:lpstr>Gill Sans Light</vt:lpstr>
      <vt:lpstr>Helvetica Neue</vt:lpstr>
      <vt:lpstr>Helvetica Neue Light</vt:lpstr>
      <vt:lpstr>Monaco</vt:lpstr>
      <vt:lpstr>Tahoma</vt:lpstr>
      <vt:lpstr>Verdana</vt:lpstr>
      <vt:lpstr>Wingdings</vt:lpstr>
      <vt:lpstr>2_Office Theme</vt:lpstr>
      <vt:lpstr>AI-Systems Big Ideas</vt:lpstr>
      <vt:lpstr>Logistics</vt:lpstr>
      <vt:lpstr>Logistics</vt:lpstr>
      <vt:lpstr>Recap</vt:lpstr>
      <vt:lpstr>Design Complexity</vt:lpstr>
      <vt:lpstr>Managing Complexity Through Abstraction</vt:lpstr>
      <vt:lpstr>PhD in Machine Learning from CMU 2013</vt:lpstr>
      <vt:lpstr>Machine learning community has had an evolving focus on AI Systems</vt:lpstr>
      <vt:lpstr>Waves of AI Research &amp; Connection to Systems</vt:lpstr>
      <vt:lpstr>New Forces Driving AI Revolution</vt:lpstr>
      <vt:lpstr>Overview of the Reading</vt:lpstr>
      <vt:lpstr>Required Reading</vt:lpstr>
      <vt:lpstr>A Few Useful Things to Know About Machine Learning</vt:lpstr>
      <vt:lpstr>Context</vt:lpstr>
      <vt:lpstr>Big Ideas in ML Research</vt:lpstr>
      <vt:lpstr>Machine Learning ≈ Function Approximation</vt:lpstr>
      <vt:lpstr>Supervised Machine Learning</vt:lpstr>
      <vt:lpstr>Much of the research focus</vt:lpstr>
      <vt:lpstr>Architectures for Different kinds of inputs</vt:lpstr>
      <vt:lpstr>Architectures for Different kinds of inputs</vt:lpstr>
      <vt:lpstr>The Bias Variance Tradeoff</vt:lpstr>
      <vt:lpstr>Training and Validation </vt:lpstr>
      <vt:lpstr>On Dataset Size and Learning</vt:lpstr>
      <vt:lpstr>Taxonomy of Machine Learning</vt:lpstr>
      <vt:lpstr>Machine Learning is not Magic</vt:lpstr>
      <vt:lpstr>Required Reading</vt:lpstr>
      <vt:lpstr>Principles of Computer System Design (Chapter 1)</vt:lpstr>
      <vt:lpstr>Context</vt:lpstr>
      <vt:lpstr>Big Ideas in Systems Research</vt:lpstr>
      <vt:lpstr>Sources of Complexity in Systems</vt:lpstr>
      <vt:lpstr>Sources of Complexity in Systems</vt:lpstr>
      <vt:lpstr>Sources of Complexity in Systems</vt:lpstr>
      <vt:lpstr>Sources of Complexity in Systems</vt:lpstr>
      <vt:lpstr>Sources of Complexity in Systems</vt:lpstr>
      <vt:lpstr>Sources of Complexity in Systems</vt:lpstr>
      <vt:lpstr>Coping with Complexity</vt:lpstr>
      <vt:lpstr>Abstraction</vt:lpstr>
      <vt:lpstr>Coping with Complexity</vt:lpstr>
      <vt:lpstr>Coping with Complexity</vt:lpstr>
      <vt:lpstr>Coping with Complexity</vt:lpstr>
      <vt:lpstr>Required Reading</vt:lpstr>
      <vt:lpstr>PC Meeting for</vt:lpstr>
      <vt:lpstr>In Class PC Meeting Format (V.0)</vt:lpstr>
      <vt:lpstr>Neutral Presenter</vt:lpstr>
      <vt:lpstr>Paper Overview</vt:lpstr>
      <vt:lpstr>The Neutral Presenter will Summarize</vt:lpstr>
      <vt:lpstr>What is the Problem?</vt:lpstr>
      <vt:lpstr>Summary of Problems</vt:lpstr>
      <vt:lpstr>Related Work</vt:lpstr>
      <vt:lpstr>Example Problem: Systems that learn and act continuously in a dynamic env.</vt:lpstr>
      <vt:lpstr>Key Insights and/or Enabling Ideas</vt:lpstr>
      <vt:lpstr>Technical Contributions</vt:lpstr>
      <vt:lpstr>The Advocate</vt:lpstr>
      <vt:lpstr>Advocate and Critic Will Discuss</vt:lpstr>
      <vt:lpstr>Novelty and Impact</vt:lpstr>
      <vt:lpstr>Technical Qualities</vt:lpstr>
      <vt:lpstr>Presentation</vt:lpstr>
      <vt:lpstr>The Critic</vt:lpstr>
      <vt:lpstr>Novelty and Impact</vt:lpstr>
      <vt:lpstr>Technical Qualities</vt:lpstr>
      <vt:lpstr>Summary of Problems</vt:lpstr>
      <vt:lpstr>Presentation</vt:lpstr>
      <vt:lpstr>Class Discussion</vt:lpstr>
      <vt:lpstr>Rebuttal</vt:lpstr>
      <vt:lpstr>Voting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787</cp:revision>
  <cp:lastPrinted>2016-09-15T22:35:52Z</cp:lastPrinted>
  <dcterms:created xsi:type="dcterms:W3CDTF">2016-06-11T00:34:45Z</dcterms:created>
  <dcterms:modified xsi:type="dcterms:W3CDTF">2019-09-06T20:32:50Z</dcterms:modified>
</cp:coreProperties>
</file>